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12192000"/>
  <p:notesSz cx="6858000" cy="9144000"/>
  <p:embeddedFontLst>
    <p:embeddedFont>
      <p:font typeface="Poppi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hOan2PCeQt0X9kfhwplJ0O/oTUl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3065A8D-2FD1-4F96-A794-EF6B1E7ABDB9}">
  <a:tblStyle styleId="{83065A8D-2FD1-4F96-A794-EF6B1E7ABDB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Poppins-bold.fntdata"/><Relationship Id="rId11" Type="http://schemas.openxmlformats.org/officeDocument/2006/relationships/slide" Target="slides/slide6.xml"/><Relationship Id="rId22" Type="http://schemas.openxmlformats.org/officeDocument/2006/relationships/font" Target="fonts/Poppins-boldItalic.fntdata"/><Relationship Id="rId10" Type="http://schemas.openxmlformats.org/officeDocument/2006/relationships/slide" Target="slides/slide5.xml"/><Relationship Id="rId21" Type="http://schemas.openxmlformats.org/officeDocument/2006/relationships/font" Target="fonts/Poppins-italic.fntdata"/><Relationship Id="rId13" Type="http://schemas.openxmlformats.org/officeDocument/2006/relationships/slide" Target="slides/slide8.xml"/><Relationship Id="rId12" Type="http://schemas.openxmlformats.org/officeDocument/2006/relationships/slide" Target="slides/slide7.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Poppins-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86" name="Google Shape;8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Calibri"/>
              <a:buNone/>
            </a:pPr>
            <a:r>
              <a:t/>
            </a:r>
            <a:endParaRPr/>
          </a:p>
        </p:txBody>
      </p:sp>
      <p:sp>
        <p:nvSpPr>
          <p:cNvPr id="290" name="Google Shape;290;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5"/>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2000" u="none" cap="none" strike="noStrike">
                <a:solidFill>
                  <a:schemeClr val="dk2"/>
                </a:solidFill>
                <a:latin typeface="Calibri"/>
                <a:ea typeface="Calibri"/>
                <a:cs typeface="Calibri"/>
                <a:sym typeface="Calibri"/>
              </a:defRPr>
            </a:lvl1pPr>
            <a:lvl2pPr indent="0" lvl="1" marL="0" algn="r">
              <a:spcBef>
                <a:spcPts val="0"/>
              </a:spcBef>
              <a:buNone/>
              <a:defRPr b="0" i="0" sz="2000" u="none" cap="none" strike="noStrike">
                <a:solidFill>
                  <a:schemeClr val="dk2"/>
                </a:solidFill>
                <a:latin typeface="Calibri"/>
                <a:ea typeface="Calibri"/>
                <a:cs typeface="Calibri"/>
                <a:sym typeface="Calibri"/>
              </a:defRPr>
            </a:lvl2pPr>
            <a:lvl3pPr indent="0" lvl="2" marL="0" algn="r">
              <a:spcBef>
                <a:spcPts val="0"/>
              </a:spcBef>
              <a:buNone/>
              <a:defRPr b="0" i="0" sz="2000" u="none" cap="none" strike="noStrike">
                <a:solidFill>
                  <a:schemeClr val="dk2"/>
                </a:solidFill>
                <a:latin typeface="Calibri"/>
                <a:ea typeface="Calibri"/>
                <a:cs typeface="Calibri"/>
                <a:sym typeface="Calibri"/>
              </a:defRPr>
            </a:lvl3pPr>
            <a:lvl4pPr indent="0" lvl="3" marL="0" algn="r">
              <a:spcBef>
                <a:spcPts val="0"/>
              </a:spcBef>
              <a:buNone/>
              <a:defRPr b="0" i="0" sz="2000" u="none" cap="none" strike="noStrike">
                <a:solidFill>
                  <a:schemeClr val="dk2"/>
                </a:solidFill>
                <a:latin typeface="Calibri"/>
                <a:ea typeface="Calibri"/>
                <a:cs typeface="Calibri"/>
                <a:sym typeface="Calibri"/>
              </a:defRPr>
            </a:lvl4pPr>
            <a:lvl5pPr indent="0" lvl="4" marL="0" algn="r">
              <a:spcBef>
                <a:spcPts val="0"/>
              </a:spcBef>
              <a:buNone/>
              <a:defRPr b="0" i="0" sz="2000" u="none" cap="none" strike="noStrike">
                <a:solidFill>
                  <a:schemeClr val="dk2"/>
                </a:solidFill>
                <a:latin typeface="Calibri"/>
                <a:ea typeface="Calibri"/>
                <a:cs typeface="Calibri"/>
                <a:sym typeface="Calibri"/>
              </a:defRPr>
            </a:lvl5pPr>
            <a:lvl6pPr indent="0" lvl="5" marL="0" algn="r">
              <a:spcBef>
                <a:spcPts val="0"/>
              </a:spcBef>
              <a:buNone/>
              <a:defRPr b="0" i="0" sz="2000" u="none" cap="none" strike="noStrike">
                <a:solidFill>
                  <a:schemeClr val="dk2"/>
                </a:solidFill>
                <a:latin typeface="Calibri"/>
                <a:ea typeface="Calibri"/>
                <a:cs typeface="Calibri"/>
                <a:sym typeface="Calibri"/>
              </a:defRPr>
            </a:lvl6pPr>
            <a:lvl7pPr indent="0" lvl="6" marL="0" algn="r">
              <a:spcBef>
                <a:spcPts val="0"/>
              </a:spcBef>
              <a:buNone/>
              <a:defRPr b="0" i="0" sz="2000" u="none" cap="none" strike="noStrike">
                <a:solidFill>
                  <a:schemeClr val="dk2"/>
                </a:solidFill>
                <a:latin typeface="Calibri"/>
                <a:ea typeface="Calibri"/>
                <a:cs typeface="Calibri"/>
                <a:sym typeface="Calibri"/>
              </a:defRPr>
            </a:lvl7pPr>
            <a:lvl8pPr indent="0" lvl="7" marL="0" algn="r">
              <a:spcBef>
                <a:spcPts val="0"/>
              </a:spcBef>
              <a:buNone/>
              <a:defRPr b="0" i="0" sz="2000" u="none" cap="none" strike="noStrike">
                <a:solidFill>
                  <a:schemeClr val="dk2"/>
                </a:solidFill>
                <a:latin typeface="Calibri"/>
                <a:ea typeface="Calibri"/>
                <a:cs typeface="Calibri"/>
                <a:sym typeface="Calibri"/>
              </a:defRPr>
            </a:lvl8pPr>
            <a:lvl9pPr indent="0" lvl="8" marL="0" algn="r">
              <a:spcBef>
                <a:spcPts val="0"/>
              </a:spcBef>
              <a:buNone/>
              <a:defRPr b="0" i="0" sz="2000" u="none" cap="none" strike="noStrike">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4"/>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5"/>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5"/>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2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2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3"/>
          <p:cNvSpPr/>
          <p:nvPr>
            <p:ph idx="2" type="pic"/>
          </p:nvPr>
        </p:nvSpPr>
        <p:spPr>
          <a:xfrm>
            <a:off x="5183188" y="987425"/>
            <a:ext cx="6172200" cy="4873625"/>
          </a:xfrm>
          <a:prstGeom prst="rect">
            <a:avLst/>
          </a:prstGeom>
          <a:noFill/>
          <a:ln>
            <a:noFill/>
          </a:ln>
        </p:spPr>
      </p:sp>
      <p:sp>
        <p:nvSpPr>
          <p:cNvPr id="68" name="Google Shape;68;p2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1"/>
          <p:cNvGrpSpPr/>
          <p:nvPr/>
        </p:nvGrpSpPr>
        <p:grpSpPr>
          <a:xfrm>
            <a:off x="-2289603" y="-1616358"/>
            <a:ext cx="15218217" cy="2444966"/>
            <a:chOff x="0" y="0"/>
            <a:chExt cx="5660972" cy="909494"/>
          </a:xfrm>
        </p:grpSpPr>
        <p:sp>
          <p:nvSpPr>
            <p:cNvPr id="89" name="Google Shape;89;p1"/>
            <p:cNvSpPr/>
            <p:nvPr/>
          </p:nvSpPr>
          <p:spPr>
            <a:xfrm>
              <a:off x="0" y="0"/>
              <a:ext cx="5660972" cy="909494"/>
            </a:xfrm>
            <a:custGeom>
              <a:rect b="b" l="l" r="r" t="t"/>
              <a:pathLst>
                <a:path extrusionOk="0" h="909494" w="5660972">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sp>
        <p:sp>
          <p:nvSpPr>
            <p:cNvPr id="90" name="Google Shape;90;p1"/>
            <p:cNvSpPr txBox="1"/>
            <p:nvPr/>
          </p:nvSpPr>
          <p:spPr>
            <a:xfrm>
              <a:off x="63500" y="6350"/>
              <a:ext cx="5533971" cy="839644"/>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None/>
              </a:pPr>
              <a:r>
                <a:t/>
              </a:r>
              <a:endParaRPr b="0" i="0" sz="1200" u="none" cap="none" strike="noStrike">
                <a:solidFill>
                  <a:srgbClr val="000000"/>
                </a:solidFill>
                <a:latin typeface="Calibri"/>
                <a:ea typeface="Calibri"/>
                <a:cs typeface="Calibri"/>
                <a:sym typeface="Calibri"/>
              </a:endParaRPr>
            </a:p>
          </p:txBody>
        </p:sp>
      </p:grpSp>
      <p:sp>
        <p:nvSpPr>
          <p:cNvPr id="91" name="Google Shape;91;p1"/>
          <p:cNvSpPr/>
          <p:nvPr/>
        </p:nvSpPr>
        <p:spPr>
          <a:xfrm rot="-9425734">
            <a:off x="5590002" y="317066"/>
            <a:ext cx="5841145" cy="5971431"/>
          </a:xfrm>
          <a:custGeom>
            <a:rect b="b" l="l" r="r" t="t"/>
            <a:pathLst>
              <a:path extrusionOk="0" h="8957146" w="8761717">
                <a:moveTo>
                  <a:pt x="0" y="0"/>
                </a:moveTo>
                <a:lnTo>
                  <a:pt x="8761717" y="0"/>
                </a:lnTo>
                <a:lnTo>
                  <a:pt x="8761717" y="8957145"/>
                </a:lnTo>
                <a:lnTo>
                  <a:pt x="0" y="8957145"/>
                </a:lnTo>
                <a:lnTo>
                  <a:pt x="0" y="0"/>
                </a:lnTo>
                <a:close/>
              </a:path>
            </a:pathLst>
          </a:custGeom>
          <a:blipFill rotWithShape="1">
            <a:blip r:embed="rId3">
              <a:alphaModFix amt="10999"/>
            </a:blip>
            <a:stretch>
              <a:fillRect b="0" l="0" r="0" t="0"/>
            </a:stretch>
          </a:blipFill>
          <a:ln>
            <a:noFill/>
          </a:ln>
        </p:spPr>
      </p:sp>
      <p:sp>
        <p:nvSpPr>
          <p:cNvPr id="92" name="Google Shape;92;p1"/>
          <p:cNvSpPr/>
          <p:nvPr/>
        </p:nvSpPr>
        <p:spPr>
          <a:xfrm rot="4876606">
            <a:off x="-1754011" y="5151047"/>
            <a:ext cx="3142773" cy="3212872"/>
          </a:xfrm>
          <a:custGeom>
            <a:rect b="b" l="l" r="r" t="t"/>
            <a:pathLst>
              <a:path extrusionOk="0" h="4819308" w="4714159">
                <a:moveTo>
                  <a:pt x="0" y="0"/>
                </a:moveTo>
                <a:lnTo>
                  <a:pt x="4714159" y="0"/>
                </a:lnTo>
                <a:lnTo>
                  <a:pt x="4714159" y="4819308"/>
                </a:lnTo>
                <a:lnTo>
                  <a:pt x="0" y="4819308"/>
                </a:lnTo>
                <a:lnTo>
                  <a:pt x="0" y="0"/>
                </a:lnTo>
                <a:close/>
              </a:path>
            </a:pathLst>
          </a:custGeom>
          <a:blipFill rotWithShape="1">
            <a:blip r:embed="rId3">
              <a:alphaModFix amt="19999"/>
            </a:blip>
            <a:stretch>
              <a:fillRect b="0" l="0" r="0" t="0"/>
            </a:stretch>
          </a:blipFill>
          <a:ln>
            <a:noFill/>
          </a:ln>
        </p:spPr>
      </p:sp>
      <p:sp>
        <p:nvSpPr>
          <p:cNvPr id="93" name="Google Shape;93;p1"/>
          <p:cNvSpPr/>
          <p:nvPr/>
        </p:nvSpPr>
        <p:spPr>
          <a:xfrm>
            <a:off x="7904815" y="1146606"/>
            <a:ext cx="3303579" cy="4754714"/>
          </a:xfrm>
          <a:custGeom>
            <a:rect b="b" l="l" r="r" t="t"/>
            <a:pathLst>
              <a:path extrusionOk="0" h="7132071" w="4955368">
                <a:moveTo>
                  <a:pt x="0" y="0"/>
                </a:moveTo>
                <a:lnTo>
                  <a:pt x="4955368" y="0"/>
                </a:lnTo>
                <a:lnTo>
                  <a:pt x="4955368" y="7132071"/>
                </a:lnTo>
                <a:lnTo>
                  <a:pt x="0" y="7132071"/>
                </a:lnTo>
                <a:lnTo>
                  <a:pt x="0" y="0"/>
                </a:lnTo>
                <a:close/>
              </a:path>
            </a:pathLst>
          </a:custGeom>
          <a:blipFill rotWithShape="1">
            <a:blip r:embed="rId4">
              <a:alphaModFix/>
            </a:blip>
            <a:stretch>
              <a:fillRect b="-24589" l="0" r="0" t="-26033"/>
            </a:stretch>
          </a:blipFill>
          <a:ln>
            <a:noFill/>
          </a:ln>
        </p:spPr>
      </p:sp>
      <p:grpSp>
        <p:nvGrpSpPr>
          <p:cNvPr id="94" name="Google Shape;94;p1"/>
          <p:cNvGrpSpPr/>
          <p:nvPr/>
        </p:nvGrpSpPr>
        <p:grpSpPr>
          <a:xfrm>
            <a:off x="-636714" y="6327324"/>
            <a:ext cx="13847159" cy="1487581"/>
            <a:chOff x="0" y="0"/>
            <a:chExt cx="9609927" cy="1032381"/>
          </a:xfrm>
        </p:grpSpPr>
        <p:sp>
          <p:nvSpPr>
            <p:cNvPr id="95" name="Google Shape;95;p1"/>
            <p:cNvSpPr/>
            <p:nvPr/>
          </p:nvSpPr>
          <p:spPr>
            <a:xfrm>
              <a:off x="0" y="0"/>
              <a:ext cx="9609927" cy="1032381"/>
            </a:xfrm>
            <a:custGeom>
              <a:rect b="b" l="l" r="r" t="t"/>
              <a:pathLst>
                <a:path extrusionOk="0" h="1032381" w="9609927">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sp>
        <p:sp>
          <p:nvSpPr>
            <p:cNvPr id="96" name="Google Shape;96;p1"/>
            <p:cNvSpPr txBox="1"/>
            <p:nvPr/>
          </p:nvSpPr>
          <p:spPr>
            <a:xfrm>
              <a:off x="63500" y="6350"/>
              <a:ext cx="9482927" cy="962531"/>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None/>
              </a:pPr>
              <a:r>
                <a:t/>
              </a:r>
              <a:endParaRPr b="0" i="0" sz="1200" u="none" cap="none" strike="noStrike">
                <a:solidFill>
                  <a:srgbClr val="000000"/>
                </a:solidFill>
                <a:latin typeface="Calibri"/>
                <a:ea typeface="Calibri"/>
                <a:cs typeface="Calibri"/>
                <a:sym typeface="Calibri"/>
              </a:endParaRPr>
            </a:p>
          </p:txBody>
        </p:sp>
      </p:grpSp>
      <p:sp>
        <p:nvSpPr>
          <p:cNvPr id="97" name="Google Shape;97;p1"/>
          <p:cNvSpPr/>
          <p:nvPr/>
        </p:nvSpPr>
        <p:spPr>
          <a:xfrm>
            <a:off x="3524902" y="1182144"/>
            <a:ext cx="1306018" cy="1055944"/>
          </a:xfrm>
          <a:custGeom>
            <a:rect b="b" l="l" r="r" t="t"/>
            <a:pathLst>
              <a:path extrusionOk="0" h="1625393" w="1959027">
                <a:moveTo>
                  <a:pt x="0" y="0"/>
                </a:moveTo>
                <a:lnTo>
                  <a:pt x="1959027" y="0"/>
                </a:lnTo>
                <a:lnTo>
                  <a:pt x="1959027" y="1625394"/>
                </a:lnTo>
                <a:lnTo>
                  <a:pt x="0" y="1625394"/>
                </a:lnTo>
                <a:lnTo>
                  <a:pt x="0" y="0"/>
                </a:lnTo>
                <a:close/>
              </a:path>
            </a:pathLst>
          </a:custGeom>
          <a:blipFill rotWithShape="1">
            <a:blip r:embed="rId5">
              <a:alphaModFix/>
            </a:blip>
            <a:stretch>
              <a:fillRect b="0" l="0" r="0" t="0"/>
            </a:stretch>
          </a:blipFill>
          <a:ln>
            <a:noFill/>
          </a:ln>
        </p:spPr>
      </p:sp>
      <p:sp>
        <p:nvSpPr>
          <p:cNvPr id="98" name="Google Shape;98;p1"/>
          <p:cNvSpPr txBox="1"/>
          <p:nvPr/>
        </p:nvSpPr>
        <p:spPr>
          <a:xfrm>
            <a:off x="292204" y="2451090"/>
            <a:ext cx="7420561" cy="4215385"/>
          </a:xfrm>
          <a:prstGeom prst="rect">
            <a:avLst/>
          </a:prstGeom>
          <a:noFill/>
          <a:ln>
            <a:noFill/>
          </a:ln>
        </p:spPr>
        <p:txBody>
          <a:bodyPr anchorCtr="0" anchor="t" bIns="0" lIns="0" spcFirstLastPara="1" rIns="0" wrap="square" tIns="0">
            <a:spAutoFit/>
          </a:bodyPr>
          <a:lstStyle/>
          <a:p>
            <a:pPr indent="0" lvl="0" marL="0" marR="0" rtl="0" algn="ctr">
              <a:lnSpc>
                <a:spcPct val="94993"/>
              </a:lnSpc>
              <a:spcBef>
                <a:spcPts val="0"/>
              </a:spcBef>
              <a:spcAft>
                <a:spcPts val="0"/>
              </a:spcAft>
              <a:buNone/>
            </a:pPr>
            <a:r>
              <a:rPr b="1" i="0" lang="en-GB" sz="3200" u="none" cap="none" strike="noStrike">
                <a:solidFill>
                  <a:srgbClr val="462DD4"/>
                </a:solidFill>
                <a:latin typeface="Arial"/>
                <a:ea typeface="Arial"/>
                <a:cs typeface="Arial"/>
                <a:sym typeface="Arial"/>
              </a:rPr>
              <a:t>TRAINING OF CORE TRAINERS FOR CPG MANAGEMENT OF BIPOLAR DISORDER (SECOND EDITION)</a:t>
            </a:r>
            <a:endParaRPr/>
          </a:p>
          <a:p>
            <a:pPr indent="0" lvl="0" marL="0" marR="0" rtl="0" algn="ctr">
              <a:lnSpc>
                <a:spcPct val="94993"/>
              </a:lnSpc>
              <a:spcBef>
                <a:spcPts val="0"/>
              </a:spcBef>
              <a:spcAft>
                <a:spcPts val="0"/>
              </a:spcAft>
              <a:buNone/>
            </a:pPr>
            <a:r>
              <a:t/>
            </a:r>
            <a:endParaRPr b="0" i="0" sz="3200" u="none" cap="none" strike="noStrike">
              <a:solidFill>
                <a:srgbClr val="0070C0"/>
              </a:solidFill>
              <a:latin typeface="Arial"/>
              <a:ea typeface="Arial"/>
              <a:cs typeface="Arial"/>
              <a:sym typeface="Arial"/>
            </a:endParaRPr>
          </a:p>
          <a:p>
            <a:pPr indent="0" lvl="0" marL="0" marR="0" rtl="0" algn="ctr">
              <a:lnSpc>
                <a:spcPct val="94993"/>
              </a:lnSpc>
              <a:spcBef>
                <a:spcPts val="0"/>
              </a:spcBef>
              <a:spcAft>
                <a:spcPts val="0"/>
              </a:spcAft>
              <a:buNone/>
            </a:pPr>
            <a:r>
              <a:rPr b="1" i="0" lang="en-GB" sz="3200" u="none" cap="none" strike="noStrike">
                <a:solidFill>
                  <a:srgbClr val="0000CC"/>
                </a:solidFill>
                <a:latin typeface="Arial"/>
                <a:ea typeface="Arial"/>
                <a:cs typeface="Arial"/>
                <a:sym typeface="Arial"/>
              </a:rPr>
              <a:t>SUICIDE PREVENTION </a:t>
            </a:r>
            <a:endParaRPr/>
          </a:p>
          <a:p>
            <a:pPr indent="0" lvl="0" marL="0" marR="0" rtl="0" algn="ctr">
              <a:lnSpc>
                <a:spcPct val="94993"/>
              </a:lnSpc>
              <a:spcBef>
                <a:spcPts val="0"/>
              </a:spcBef>
              <a:spcAft>
                <a:spcPts val="0"/>
              </a:spcAft>
              <a:buNone/>
            </a:pPr>
            <a:r>
              <a:t/>
            </a:r>
            <a:endParaRPr b="0" i="0" sz="3200" u="none" cap="none" strike="noStrike">
              <a:solidFill>
                <a:srgbClr val="0070C0"/>
              </a:solidFill>
              <a:latin typeface="Arial"/>
              <a:ea typeface="Arial"/>
              <a:cs typeface="Arial"/>
              <a:sym typeface="Arial"/>
            </a:endParaRPr>
          </a:p>
          <a:p>
            <a:pPr indent="0" lvl="0" marL="0" marR="0" rtl="0" algn="ctr">
              <a:spcBef>
                <a:spcPts val="0"/>
              </a:spcBef>
              <a:spcAft>
                <a:spcPts val="0"/>
              </a:spcAft>
              <a:buNone/>
            </a:pPr>
            <a:r>
              <a:rPr b="1" i="0" lang="en-GB" sz="2800" u="none" cap="none" strike="noStrike">
                <a:solidFill>
                  <a:schemeClr val="dk1"/>
                </a:solidFill>
                <a:latin typeface="Arial"/>
                <a:ea typeface="Arial"/>
                <a:cs typeface="Arial"/>
                <a:sym typeface="Arial"/>
              </a:rPr>
              <a:t>Dr. Ravivarma Rao Panirselvam</a:t>
            </a:r>
            <a:br>
              <a:rPr b="0" i="0" lang="en-GB" sz="2800" u="none" cap="none" strike="noStrike">
                <a:solidFill>
                  <a:schemeClr val="dk1"/>
                </a:solidFill>
                <a:latin typeface="Arial"/>
                <a:ea typeface="Arial"/>
                <a:cs typeface="Arial"/>
                <a:sym typeface="Arial"/>
              </a:rPr>
            </a:br>
            <a:r>
              <a:rPr b="0" i="0" lang="en-GB" sz="2800" u="none" cap="none" strike="noStrike">
                <a:solidFill>
                  <a:schemeClr val="dk1"/>
                </a:solidFill>
                <a:latin typeface="Arial"/>
                <a:ea typeface="Arial"/>
                <a:cs typeface="Arial"/>
                <a:sym typeface="Arial"/>
              </a:rPr>
              <a:t>Psychiatrist, Hospital Miri</a:t>
            </a:r>
            <a:endParaRPr b="0" i="0" sz="2800" u="none" cap="none" strike="noStrike">
              <a:solidFill>
                <a:schemeClr val="dk1"/>
              </a:solidFill>
              <a:latin typeface="Arial"/>
              <a:ea typeface="Arial"/>
              <a:cs typeface="Arial"/>
              <a:sym typeface="Arial"/>
            </a:endParaRPr>
          </a:p>
          <a:p>
            <a:pPr indent="0" lvl="0" marL="0" marR="0" rtl="0" algn="ctr">
              <a:lnSpc>
                <a:spcPct val="108471"/>
              </a:lnSpc>
              <a:spcBef>
                <a:spcPts val="0"/>
              </a:spcBef>
              <a:spcAft>
                <a:spcPts val="0"/>
              </a:spcAft>
              <a:buNone/>
            </a:pPr>
            <a:r>
              <a:t/>
            </a:r>
            <a:endParaRPr b="1" i="0" sz="3289" u="none" cap="none" strike="noStrike">
              <a:solidFill>
                <a:srgbClr val="462DD4"/>
              </a:solidFill>
              <a:latin typeface="Poppins"/>
              <a:ea typeface="Poppins"/>
              <a:cs typeface="Poppins"/>
              <a:sym typeface="Poppins"/>
            </a:endParaRPr>
          </a:p>
        </p:txBody>
      </p:sp>
      <p:sp>
        <p:nvSpPr>
          <p:cNvPr id="99" name="Google Shape;99;p1"/>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0"/>
          <p:cNvSpPr/>
          <p:nvPr/>
        </p:nvSpPr>
        <p:spPr>
          <a:xfrm rot="93030">
            <a:off x="890143" y="2185454"/>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251" name="Google Shape;251;p10"/>
          <p:cNvGrpSpPr/>
          <p:nvPr/>
        </p:nvGrpSpPr>
        <p:grpSpPr>
          <a:xfrm>
            <a:off x="-759451" y="6449135"/>
            <a:ext cx="8554213" cy="1221581"/>
            <a:chOff x="0" y="0"/>
            <a:chExt cx="3379442" cy="482600"/>
          </a:xfrm>
        </p:grpSpPr>
        <p:sp>
          <p:nvSpPr>
            <p:cNvPr id="252" name="Google Shape;252;p10"/>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253" name="Google Shape;253;p10"/>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254" name="Google Shape;254;p10"/>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255" name="Google Shape;255;p10"/>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256" name="Google Shape;256;p10"/>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257" name="Google Shape;257;p10"/>
          <p:cNvSpPr txBox="1"/>
          <p:nvPr/>
        </p:nvSpPr>
        <p:spPr>
          <a:xfrm>
            <a:off x="1277007" y="400560"/>
            <a:ext cx="10515600"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4000"/>
              <a:buFont typeface="Arial"/>
              <a:buNone/>
            </a:pPr>
            <a:r>
              <a:rPr b="1" lang="en-GB" sz="4000">
                <a:solidFill>
                  <a:schemeClr val="dk1"/>
                </a:solidFill>
                <a:latin typeface="Arial"/>
                <a:ea typeface="Arial"/>
                <a:cs typeface="Arial"/>
                <a:sym typeface="Arial"/>
              </a:rPr>
              <a:t>SAFETY PLANNING</a:t>
            </a:r>
            <a:endParaRPr b="1" sz="4000">
              <a:solidFill>
                <a:schemeClr val="dk1"/>
              </a:solidFill>
              <a:latin typeface="Arial"/>
              <a:ea typeface="Arial"/>
              <a:cs typeface="Arial"/>
              <a:sym typeface="Arial"/>
            </a:endParaRPr>
          </a:p>
        </p:txBody>
      </p:sp>
      <p:sp>
        <p:nvSpPr>
          <p:cNvPr id="258" name="Google Shape;258;p10"/>
          <p:cNvSpPr txBox="1"/>
          <p:nvPr/>
        </p:nvSpPr>
        <p:spPr>
          <a:xfrm>
            <a:off x="2078409" y="1224077"/>
            <a:ext cx="9714198" cy="4351338"/>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dk1"/>
              </a:buClr>
              <a:buSzPts val="2000"/>
              <a:buFont typeface="Arial"/>
              <a:buNone/>
            </a:pPr>
            <a:r>
              <a:rPr lang="en-GB" sz="2000">
                <a:solidFill>
                  <a:schemeClr val="dk1"/>
                </a:solidFill>
                <a:latin typeface="Arial"/>
                <a:ea typeface="Arial"/>
                <a:cs typeface="Arial"/>
                <a:sym typeface="Arial"/>
              </a:rPr>
              <a:t>Safety Planning is a </a:t>
            </a:r>
            <a:r>
              <a:rPr b="1" lang="en-GB" sz="2000">
                <a:solidFill>
                  <a:schemeClr val="dk1"/>
                </a:solidFill>
                <a:latin typeface="Arial"/>
                <a:ea typeface="Arial"/>
                <a:cs typeface="Arial"/>
                <a:sym typeface="Arial"/>
              </a:rPr>
              <a:t>personalised and prioritised list of coping strategies and resources to reduce suicide risk and improve help-seeking.</a:t>
            </a:r>
            <a:r>
              <a:rPr baseline="30000" lang="en-GB" sz="2000">
                <a:solidFill>
                  <a:schemeClr val="dk1"/>
                </a:solidFill>
                <a:latin typeface="Arial"/>
                <a:ea typeface="Arial"/>
                <a:cs typeface="Arial"/>
                <a:sym typeface="Arial"/>
              </a:rPr>
              <a:t>140</a:t>
            </a:r>
            <a:endParaRPr/>
          </a:p>
          <a:p>
            <a:pPr indent="0" lvl="0" marL="0" marR="0" rtl="0" algn="just">
              <a:lnSpc>
                <a:spcPct val="90000"/>
              </a:lnSpc>
              <a:spcBef>
                <a:spcPts val="1000"/>
              </a:spcBef>
              <a:spcAft>
                <a:spcPts val="0"/>
              </a:spcAft>
              <a:buClr>
                <a:schemeClr val="dk1"/>
              </a:buClr>
              <a:buSzPts val="2000"/>
              <a:buFont typeface="Arial"/>
              <a:buNone/>
            </a:pPr>
            <a:r>
              <a:rPr lang="en-GB" sz="2000" u="sng">
                <a:solidFill>
                  <a:schemeClr val="dk1"/>
                </a:solidFill>
                <a:latin typeface="Arial"/>
                <a:ea typeface="Arial"/>
                <a:cs typeface="Arial"/>
                <a:sym typeface="Arial"/>
              </a:rPr>
              <a:t>Components:</a:t>
            </a:r>
            <a:endParaRPr/>
          </a:p>
          <a:p>
            <a:pPr indent="-228600" lvl="0" marL="228600" marR="0" rtl="0" algn="just">
              <a:lnSpc>
                <a:spcPct val="90000"/>
              </a:lnSpc>
              <a:spcBef>
                <a:spcPts val="1000"/>
              </a:spcBef>
              <a:spcAft>
                <a:spcPts val="0"/>
              </a:spcAft>
              <a:buClr>
                <a:schemeClr val="dk1"/>
              </a:buClr>
              <a:buSzPts val="2000"/>
              <a:buFont typeface="Arial"/>
              <a:buChar char="•"/>
            </a:pPr>
            <a:r>
              <a:rPr lang="en-GB" sz="2000">
                <a:solidFill>
                  <a:schemeClr val="dk1"/>
                </a:solidFill>
                <a:latin typeface="Arial"/>
                <a:ea typeface="Arial"/>
                <a:cs typeface="Arial"/>
                <a:sym typeface="Arial"/>
              </a:rPr>
              <a:t>Recognising warning signs of impending suicidal crisis</a:t>
            </a:r>
            <a:endParaRPr/>
          </a:p>
          <a:p>
            <a:pPr indent="-228600" lvl="0" marL="228600" marR="0" rtl="0" algn="just">
              <a:lnSpc>
                <a:spcPct val="90000"/>
              </a:lnSpc>
              <a:spcBef>
                <a:spcPts val="1000"/>
              </a:spcBef>
              <a:spcAft>
                <a:spcPts val="0"/>
              </a:spcAft>
              <a:buClr>
                <a:schemeClr val="dk1"/>
              </a:buClr>
              <a:buSzPts val="2000"/>
              <a:buFont typeface="Arial"/>
              <a:buChar char="•"/>
            </a:pPr>
            <a:r>
              <a:rPr lang="en-GB" sz="2000">
                <a:solidFill>
                  <a:schemeClr val="dk1"/>
                </a:solidFill>
                <a:latin typeface="Arial"/>
                <a:ea typeface="Arial"/>
                <a:cs typeface="Arial"/>
                <a:sym typeface="Arial"/>
              </a:rPr>
              <a:t>Identifying and employing internal coping strategies without needing to contact another person</a:t>
            </a:r>
            <a:endParaRPr/>
          </a:p>
          <a:p>
            <a:pPr indent="-228600" lvl="0" marL="228600" marR="0" rtl="0" algn="just">
              <a:lnSpc>
                <a:spcPct val="90000"/>
              </a:lnSpc>
              <a:spcBef>
                <a:spcPts val="1000"/>
              </a:spcBef>
              <a:spcAft>
                <a:spcPts val="0"/>
              </a:spcAft>
              <a:buClr>
                <a:schemeClr val="dk1"/>
              </a:buClr>
              <a:buSzPts val="2000"/>
              <a:buFont typeface="Arial"/>
              <a:buChar char="•"/>
            </a:pPr>
            <a:r>
              <a:rPr lang="en-GB" sz="2000">
                <a:solidFill>
                  <a:schemeClr val="dk1"/>
                </a:solidFill>
                <a:latin typeface="Arial"/>
                <a:ea typeface="Arial"/>
                <a:cs typeface="Arial"/>
                <a:sym typeface="Arial"/>
              </a:rPr>
              <a:t>Utilising contact with people as a means of distraction from suicidal thoughts and urges </a:t>
            </a:r>
            <a:endParaRPr/>
          </a:p>
          <a:p>
            <a:pPr indent="-228600" lvl="0" marL="228600" marR="0" rtl="0" algn="just">
              <a:lnSpc>
                <a:spcPct val="90000"/>
              </a:lnSpc>
              <a:spcBef>
                <a:spcPts val="1000"/>
              </a:spcBef>
              <a:spcAft>
                <a:spcPts val="0"/>
              </a:spcAft>
              <a:buClr>
                <a:schemeClr val="dk1"/>
              </a:buClr>
              <a:buSzPts val="2000"/>
              <a:buFont typeface="Arial"/>
              <a:buChar char="•"/>
            </a:pPr>
            <a:r>
              <a:rPr lang="en-GB" sz="2000">
                <a:solidFill>
                  <a:schemeClr val="dk1"/>
                </a:solidFill>
                <a:latin typeface="Arial"/>
                <a:ea typeface="Arial"/>
                <a:cs typeface="Arial"/>
                <a:sym typeface="Arial"/>
              </a:rPr>
              <a:t>Contacting family members or friends who may help to resolve a crisis and with whom suicidality can be discussed </a:t>
            </a:r>
            <a:endParaRPr/>
          </a:p>
          <a:p>
            <a:pPr indent="-228600" lvl="0" marL="228600" marR="0" rtl="0" algn="just">
              <a:lnSpc>
                <a:spcPct val="90000"/>
              </a:lnSpc>
              <a:spcBef>
                <a:spcPts val="1000"/>
              </a:spcBef>
              <a:spcAft>
                <a:spcPts val="0"/>
              </a:spcAft>
              <a:buClr>
                <a:schemeClr val="dk1"/>
              </a:buClr>
              <a:buSzPts val="2000"/>
              <a:buFont typeface="Arial"/>
              <a:buChar char="•"/>
            </a:pPr>
            <a:r>
              <a:rPr lang="en-GB" sz="2000">
                <a:solidFill>
                  <a:schemeClr val="dk1"/>
                </a:solidFill>
                <a:latin typeface="Arial"/>
                <a:ea typeface="Arial"/>
                <a:cs typeface="Arial"/>
                <a:sym typeface="Arial"/>
              </a:rPr>
              <a:t>Contacting mental health professionals o</a:t>
            </a:r>
            <a:r>
              <a:rPr lang="en-GB" sz="2000">
                <a:solidFill>
                  <a:srgbClr val="000000"/>
                </a:solidFill>
                <a:latin typeface="Arial"/>
                <a:ea typeface="Arial"/>
                <a:cs typeface="Arial"/>
                <a:sym typeface="Arial"/>
              </a:rPr>
              <a:t>r </a:t>
            </a:r>
            <a:r>
              <a:rPr lang="en-GB" sz="2000">
                <a:solidFill>
                  <a:schemeClr val="dk1"/>
                </a:solidFill>
                <a:latin typeface="Arial"/>
                <a:ea typeface="Arial"/>
                <a:cs typeface="Arial"/>
                <a:sym typeface="Arial"/>
              </a:rPr>
              <a:t>agencies</a:t>
            </a:r>
            <a:endParaRPr/>
          </a:p>
          <a:p>
            <a:pPr indent="-228600" lvl="0" marL="228600" marR="0" rtl="0" algn="just">
              <a:lnSpc>
                <a:spcPct val="90000"/>
              </a:lnSpc>
              <a:spcBef>
                <a:spcPts val="1000"/>
              </a:spcBef>
              <a:spcAft>
                <a:spcPts val="0"/>
              </a:spcAft>
              <a:buClr>
                <a:schemeClr val="dk1"/>
              </a:buClr>
              <a:buSzPts val="2000"/>
              <a:buFont typeface="Arial"/>
              <a:buChar char="•"/>
            </a:pPr>
            <a:r>
              <a:rPr lang="en-GB" sz="2000">
                <a:solidFill>
                  <a:schemeClr val="dk1"/>
                </a:solidFill>
                <a:latin typeface="Arial"/>
                <a:ea typeface="Arial"/>
                <a:cs typeface="Arial"/>
                <a:sym typeface="Arial"/>
              </a:rPr>
              <a:t>Reducing the potential use of lethal means </a:t>
            </a:r>
            <a:endParaRPr/>
          </a:p>
          <a:p>
            <a:pPr indent="0" lvl="0" marL="0" marR="0" rtl="0" algn="just">
              <a:lnSpc>
                <a:spcPct val="90000"/>
              </a:lnSpc>
              <a:spcBef>
                <a:spcPts val="1000"/>
              </a:spcBef>
              <a:spcAft>
                <a:spcPts val="0"/>
              </a:spcAft>
              <a:buClr>
                <a:schemeClr val="dk1"/>
              </a:buClr>
              <a:buSzPts val="2000"/>
              <a:buFont typeface="Arial"/>
              <a:buNone/>
            </a:pPr>
            <a:r>
              <a:rPr lang="en-GB" sz="2000">
                <a:solidFill>
                  <a:schemeClr val="dk1"/>
                </a:solidFill>
                <a:latin typeface="Arial"/>
                <a:ea typeface="Arial"/>
                <a:cs typeface="Arial"/>
                <a:sym typeface="Arial"/>
              </a:rPr>
              <a:t>A meta-analysis for safety planning interventions showed mixed results.</a:t>
            </a:r>
            <a:r>
              <a:rPr baseline="30000" lang="en-GB" sz="2000">
                <a:solidFill>
                  <a:schemeClr val="dk1"/>
                </a:solidFill>
                <a:latin typeface="Arial"/>
                <a:ea typeface="Arial"/>
                <a:cs typeface="Arial"/>
                <a:sym typeface="Arial"/>
              </a:rPr>
              <a:t>141, level I</a:t>
            </a:r>
            <a:endParaRPr sz="2000">
              <a:solidFill>
                <a:schemeClr val="dk1"/>
              </a:solidFill>
              <a:latin typeface="Arial"/>
              <a:ea typeface="Arial"/>
              <a:cs typeface="Arial"/>
              <a:sym typeface="Arial"/>
            </a:endParaRPr>
          </a:p>
          <a:p>
            <a:pPr indent="-101600" lvl="0" marL="228600" marR="0" rtl="0" algn="just">
              <a:lnSpc>
                <a:spcPct val="90000"/>
              </a:lnSpc>
              <a:spcBef>
                <a:spcPts val="1000"/>
              </a:spcBef>
              <a:spcAft>
                <a:spcPts val="0"/>
              </a:spcAft>
              <a:buClr>
                <a:schemeClr val="dk1"/>
              </a:buClr>
              <a:buSzPts val="2000"/>
              <a:buFont typeface="Arial"/>
              <a:buNone/>
            </a:pPr>
            <a:r>
              <a:t/>
            </a:r>
            <a:endParaRPr sz="2000">
              <a:solidFill>
                <a:schemeClr val="dk1"/>
              </a:solidFill>
              <a:latin typeface="Arial"/>
              <a:ea typeface="Arial"/>
              <a:cs typeface="Arial"/>
              <a:sym typeface="Arial"/>
            </a:endParaRPr>
          </a:p>
        </p:txBody>
      </p:sp>
      <p:sp>
        <p:nvSpPr>
          <p:cNvPr id="259" name="Google Shape;259;p10"/>
          <p:cNvSpPr txBox="1"/>
          <p:nvPr/>
        </p:nvSpPr>
        <p:spPr>
          <a:xfrm>
            <a:off x="7563837" y="5923287"/>
            <a:ext cx="4952999"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140. Stanley B, Brown GK, Karlin B, et al. 2008.</a:t>
            </a:r>
            <a:br>
              <a:rPr b="0" i="0" lang="en-GB" sz="1400" u="none" strike="noStrike">
                <a:solidFill>
                  <a:schemeClr val="dk1"/>
                </a:solidFill>
                <a:latin typeface="Arial"/>
                <a:ea typeface="Arial"/>
                <a:cs typeface="Arial"/>
                <a:sym typeface="Arial"/>
              </a:rPr>
            </a:br>
            <a:r>
              <a:rPr b="0" i="0" lang="en-GB" sz="1400" u="none" strike="noStrike">
                <a:solidFill>
                  <a:schemeClr val="dk1"/>
                </a:solidFill>
                <a:latin typeface="Arial"/>
                <a:ea typeface="Arial"/>
                <a:cs typeface="Arial"/>
                <a:sym typeface="Arial"/>
              </a:rPr>
              <a:t>141. Nuij C, van Ballegooijen W, de Beurs D, et al.. </a:t>
            </a:r>
            <a:endParaRPr/>
          </a:p>
          <a:p>
            <a:pPr indent="0" lvl="0" marL="0" marR="0" rtl="0" algn="l">
              <a:spcBef>
                <a:spcPts val="0"/>
              </a:spcBef>
              <a:spcAft>
                <a:spcPts val="0"/>
              </a:spcAft>
              <a:buNone/>
            </a:pPr>
            <a:r>
              <a:rPr lang="en-GB" sz="1400">
                <a:solidFill>
                  <a:schemeClr val="dk1"/>
                </a:solidFill>
                <a:latin typeface="Arial"/>
                <a:ea typeface="Arial"/>
                <a:cs typeface="Arial"/>
                <a:sym typeface="Arial"/>
              </a:rPr>
              <a:t>        </a:t>
            </a:r>
            <a:r>
              <a:rPr b="0" i="0" lang="en-GB" sz="1400" u="none" strike="noStrike">
                <a:solidFill>
                  <a:schemeClr val="dk1"/>
                </a:solidFill>
                <a:latin typeface="Arial"/>
                <a:ea typeface="Arial"/>
                <a:cs typeface="Arial"/>
                <a:sym typeface="Arial"/>
              </a:rPr>
              <a:t>2021;219(2):419-26. </a:t>
            </a:r>
            <a:endParaRPr/>
          </a:p>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 </a:t>
            </a:r>
            <a:endParaRPr/>
          </a:p>
        </p:txBody>
      </p:sp>
      <p:sp>
        <p:nvSpPr>
          <p:cNvPr id="260" name="Google Shape;260;p10"/>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1"/>
          <p:cNvSpPr/>
          <p:nvPr/>
        </p:nvSpPr>
        <p:spPr>
          <a:xfrm rot="93030">
            <a:off x="890143" y="2185454"/>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266" name="Google Shape;266;p11"/>
          <p:cNvGrpSpPr/>
          <p:nvPr/>
        </p:nvGrpSpPr>
        <p:grpSpPr>
          <a:xfrm>
            <a:off x="-759451" y="6449135"/>
            <a:ext cx="8554213" cy="1221581"/>
            <a:chOff x="0" y="0"/>
            <a:chExt cx="3379442" cy="482600"/>
          </a:xfrm>
        </p:grpSpPr>
        <p:sp>
          <p:nvSpPr>
            <p:cNvPr id="267" name="Google Shape;267;p11"/>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268" name="Google Shape;268;p11"/>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269" name="Google Shape;269;p11"/>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270" name="Google Shape;270;p11"/>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271" name="Google Shape;271;p11"/>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graphicFrame>
        <p:nvGraphicFramePr>
          <p:cNvPr id="272" name="Google Shape;272;p11"/>
          <p:cNvGraphicFramePr/>
          <p:nvPr/>
        </p:nvGraphicFramePr>
        <p:xfrm>
          <a:off x="2119439" y="1812751"/>
          <a:ext cx="3000000" cy="3000000"/>
        </p:xfrm>
        <a:graphic>
          <a:graphicData uri="http://schemas.openxmlformats.org/drawingml/2006/table">
            <a:tbl>
              <a:tblPr>
                <a:noFill/>
                <a:tableStyleId>{83065A8D-2FD1-4F96-A794-EF6B1E7ABDB9}</a:tableStyleId>
              </a:tblPr>
              <a:tblGrid>
                <a:gridCol w="9561925"/>
              </a:tblGrid>
              <a:tr h="355600">
                <a:tc>
                  <a:txBody>
                    <a:bodyPr/>
                    <a:lstStyle/>
                    <a:p>
                      <a:pPr indent="-342900" lvl="0" marL="342900" marR="0" rtl="0" algn="just">
                        <a:lnSpc>
                          <a:spcPct val="107000"/>
                        </a:lnSpc>
                        <a:spcBef>
                          <a:spcPts val="0"/>
                        </a:spcBef>
                        <a:spcAft>
                          <a:spcPts val="0"/>
                        </a:spcAft>
                        <a:buClr>
                          <a:schemeClr val="dk1"/>
                        </a:buClr>
                        <a:buSzPts val="2800"/>
                        <a:buFont typeface="Noto Sans Symbols"/>
                        <a:buChar char="∙"/>
                      </a:pPr>
                      <a:r>
                        <a:rPr lang="en-GB" sz="2800" u="none" cap="none" strike="noStrike">
                          <a:latin typeface="Arial"/>
                          <a:ea typeface="Arial"/>
                          <a:cs typeface="Arial"/>
                          <a:sym typeface="Arial"/>
                        </a:rPr>
                        <a:t>While the</a:t>
                      </a:r>
                      <a:r>
                        <a:rPr lang="en-GB" sz="2800" u="none" cap="none" strike="noStrike">
                          <a:solidFill>
                            <a:srgbClr val="000000"/>
                          </a:solidFill>
                          <a:latin typeface="Arial"/>
                          <a:ea typeface="Arial"/>
                          <a:cs typeface="Arial"/>
                          <a:sym typeface="Arial"/>
                        </a:rPr>
                        <a:t>re is no robust evidence for the anti-suicidal effect of lithium, it remains an effective treatment option in BD patients with suicidal risk. Its use is guided by individual patient factors (e.g. treatment response, monitoring and risk of lethal overdose).</a:t>
                      </a:r>
                      <a:endParaRPr sz="2800" u="none" cap="none" strike="noStrike">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CC"/>
                    </a:solidFill>
                  </a:tcPr>
                </a:tc>
              </a:tr>
            </a:tbl>
          </a:graphicData>
        </a:graphic>
      </p:graphicFrame>
      <p:sp>
        <p:nvSpPr>
          <p:cNvPr id="273" name="Google Shape;273;p11"/>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2"/>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279" name="Google Shape;279;p12"/>
          <p:cNvGrpSpPr/>
          <p:nvPr/>
        </p:nvGrpSpPr>
        <p:grpSpPr>
          <a:xfrm>
            <a:off x="-759451" y="6449135"/>
            <a:ext cx="8554213" cy="1221581"/>
            <a:chOff x="0" y="0"/>
            <a:chExt cx="3379442" cy="482600"/>
          </a:xfrm>
        </p:grpSpPr>
        <p:sp>
          <p:nvSpPr>
            <p:cNvPr id="280" name="Google Shape;280;p1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281" name="Google Shape;281;p12"/>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282" name="Google Shape;282;p12"/>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283" name="Google Shape;283;p12"/>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284" name="Google Shape;284;p12"/>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285" name="Google Shape;285;p12"/>
          <p:cNvSpPr txBox="1"/>
          <p:nvPr/>
        </p:nvSpPr>
        <p:spPr>
          <a:xfrm>
            <a:off x="761851" y="411141"/>
            <a:ext cx="10515600"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4000"/>
              <a:buFont typeface="Arial"/>
              <a:buNone/>
            </a:pPr>
            <a:r>
              <a:rPr b="1" lang="en-GB" sz="4000">
                <a:solidFill>
                  <a:schemeClr val="dk1"/>
                </a:solidFill>
                <a:latin typeface="Arial"/>
                <a:ea typeface="Arial"/>
                <a:cs typeface="Arial"/>
                <a:sym typeface="Arial"/>
              </a:rPr>
              <a:t>TAKE HOME MESSAGE</a:t>
            </a:r>
            <a:endParaRPr b="1" sz="4000">
              <a:solidFill>
                <a:schemeClr val="dk1"/>
              </a:solidFill>
              <a:latin typeface="Arial"/>
              <a:ea typeface="Arial"/>
              <a:cs typeface="Arial"/>
              <a:sym typeface="Arial"/>
            </a:endParaRPr>
          </a:p>
        </p:txBody>
      </p:sp>
      <p:sp>
        <p:nvSpPr>
          <p:cNvPr id="286" name="Google Shape;286;p12"/>
          <p:cNvSpPr txBox="1"/>
          <p:nvPr/>
        </p:nvSpPr>
        <p:spPr>
          <a:xfrm>
            <a:off x="2245471" y="1431874"/>
            <a:ext cx="8773511" cy="3539430"/>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3200"/>
              <a:buFont typeface="Arial"/>
              <a:buChar char="•"/>
            </a:pPr>
            <a:r>
              <a:rPr b="0" i="0" lang="en-GB" sz="3200" u="none" strike="noStrike">
                <a:solidFill>
                  <a:schemeClr val="dk1"/>
                </a:solidFill>
                <a:latin typeface="Arial"/>
                <a:ea typeface="Arial"/>
                <a:cs typeface="Arial"/>
                <a:sym typeface="Arial"/>
              </a:rPr>
              <a:t>Identifying risk factors for suicide in BD is important.</a:t>
            </a:r>
            <a:endParaRPr/>
          </a:p>
          <a:p>
            <a:pPr indent="0" lvl="0" marL="0" marR="0" rtl="0" algn="just">
              <a:spcBef>
                <a:spcPts val="0"/>
              </a:spcBef>
              <a:spcAft>
                <a:spcPts val="0"/>
              </a:spcAft>
              <a:buNone/>
            </a:pPr>
            <a:r>
              <a:t/>
            </a:r>
            <a:endParaRPr b="0" i="0" sz="3200" u="none" strike="noStrike">
              <a:solidFill>
                <a:schemeClr val="dk1"/>
              </a:solidFill>
              <a:latin typeface="Arial"/>
              <a:ea typeface="Arial"/>
              <a:cs typeface="Arial"/>
              <a:sym typeface="Arial"/>
            </a:endParaRPr>
          </a:p>
          <a:p>
            <a:pPr indent="-285750" lvl="0" marL="285750" marR="0" rtl="0" algn="just">
              <a:spcBef>
                <a:spcPts val="0"/>
              </a:spcBef>
              <a:spcAft>
                <a:spcPts val="0"/>
              </a:spcAft>
              <a:buClr>
                <a:schemeClr val="dk1"/>
              </a:buClr>
              <a:buSzPts val="3200"/>
              <a:buFont typeface="Arial"/>
              <a:buChar char="•"/>
            </a:pPr>
            <a:r>
              <a:rPr b="0" i="0" lang="en-GB" sz="3200" u="none" strike="noStrike">
                <a:solidFill>
                  <a:schemeClr val="dk1"/>
                </a:solidFill>
                <a:latin typeface="Arial"/>
                <a:ea typeface="Arial"/>
                <a:cs typeface="Arial"/>
                <a:sym typeface="Arial"/>
              </a:rPr>
              <a:t>Personalised, collaborative management of suicidal behaviour in BD including emerging treatment options e.g. safety planning is advocated</a:t>
            </a:r>
            <a:endParaRPr sz="3200">
              <a:solidFill>
                <a:schemeClr val="dk1"/>
              </a:solidFill>
              <a:latin typeface="Calibri"/>
              <a:ea typeface="Calibri"/>
              <a:cs typeface="Calibri"/>
              <a:sym typeface="Calibri"/>
            </a:endParaRPr>
          </a:p>
        </p:txBody>
      </p:sp>
      <p:sp>
        <p:nvSpPr>
          <p:cNvPr id="287" name="Google Shape;287;p12"/>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grpSp>
        <p:nvGrpSpPr>
          <p:cNvPr id="292" name="Google Shape;292;p13"/>
          <p:cNvGrpSpPr/>
          <p:nvPr/>
        </p:nvGrpSpPr>
        <p:grpSpPr>
          <a:xfrm>
            <a:off x="-2289603" y="-1616358"/>
            <a:ext cx="15218217" cy="2444966"/>
            <a:chOff x="0" y="0"/>
            <a:chExt cx="5660972" cy="909494"/>
          </a:xfrm>
        </p:grpSpPr>
        <p:sp>
          <p:nvSpPr>
            <p:cNvPr id="293" name="Google Shape;293;p13"/>
            <p:cNvSpPr/>
            <p:nvPr/>
          </p:nvSpPr>
          <p:spPr>
            <a:xfrm>
              <a:off x="0" y="0"/>
              <a:ext cx="5660972" cy="909494"/>
            </a:xfrm>
            <a:custGeom>
              <a:rect b="b" l="l" r="r" t="t"/>
              <a:pathLst>
                <a:path extrusionOk="0" h="909494" w="5660972">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txBody>
            <a:bodyPr anchorCtr="0" anchor="t" bIns="30450" lIns="60950" spcFirstLastPara="1" rIns="60950" wrap="square" tIns="30450">
              <a:noAutofit/>
            </a:bodyPr>
            <a:lstStyle/>
            <a:p>
              <a:pPr indent="0" lvl="0" marL="0" marR="0" rtl="0" algn="l">
                <a:spcBef>
                  <a:spcPts val="0"/>
                </a:spcBef>
                <a:spcAft>
                  <a:spcPts val="0"/>
                </a:spcAft>
                <a:buNone/>
              </a:pPr>
              <a:r>
                <a:t/>
              </a:r>
              <a:endParaRPr sz="933">
                <a:solidFill>
                  <a:srgbClr val="000000"/>
                </a:solidFill>
                <a:latin typeface="Arial"/>
                <a:ea typeface="Arial"/>
                <a:cs typeface="Arial"/>
                <a:sym typeface="Arial"/>
              </a:endParaRPr>
            </a:p>
          </p:txBody>
        </p:sp>
        <p:sp>
          <p:nvSpPr>
            <p:cNvPr id="294" name="Google Shape;294;p13"/>
            <p:cNvSpPr txBox="1"/>
            <p:nvPr/>
          </p:nvSpPr>
          <p:spPr>
            <a:xfrm>
              <a:off x="63500" y="6350"/>
              <a:ext cx="5533971" cy="839644"/>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None/>
              </a:pPr>
              <a:r>
                <a:t/>
              </a:r>
              <a:endParaRPr sz="1200">
                <a:solidFill>
                  <a:srgbClr val="000000"/>
                </a:solidFill>
                <a:latin typeface="Calibri"/>
                <a:ea typeface="Calibri"/>
                <a:cs typeface="Calibri"/>
                <a:sym typeface="Calibri"/>
              </a:endParaRPr>
            </a:p>
          </p:txBody>
        </p:sp>
      </p:grpSp>
      <p:sp>
        <p:nvSpPr>
          <p:cNvPr id="295" name="Google Shape;295;p13"/>
          <p:cNvSpPr/>
          <p:nvPr/>
        </p:nvSpPr>
        <p:spPr>
          <a:xfrm rot="4876606">
            <a:off x="-1754011" y="5151047"/>
            <a:ext cx="3142773" cy="3212872"/>
          </a:xfrm>
          <a:custGeom>
            <a:rect b="b" l="l" r="r" t="t"/>
            <a:pathLst>
              <a:path extrusionOk="0" h="4819308" w="4714159">
                <a:moveTo>
                  <a:pt x="0" y="0"/>
                </a:moveTo>
                <a:lnTo>
                  <a:pt x="4714159" y="0"/>
                </a:lnTo>
                <a:lnTo>
                  <a:pt x="4714159" y="4819308"/>
                </a:lnTo>
                <a:lnTo>
                  <a:pt x="0" y="4819308"/>
                </a:lnTo>
                <a:lnTo>
                  <a:pt x="0" y="0"/>
                </a:lnTo>
                <a:close/>
              </a:path>
            </a:pathLst>
          </a:custGeom>
          <a:blipFill rotWithShape="1">
            <a:blip r:embed="rId3">
              <a:alphaModFix amt="19999"/>
            </a:blip>
            <a:stretch>
              <a:fillRect b="0" l="0" r="0" t="0"/>
            </a:stretch>
          </a:blipFill>
          <a:ln>
            <a:noFill/>
          </a:ln>
        </p:spPr>
        <p:txBody>
          <a:bodyPr anchorCtr="0" anchor="t" bIns="30450" lIns="60950" spcFirstLastPara="1" rIns="60950" wrap="square" tIns="30450">
            <a:noAutofit/>
          </a:bodyPr>
          <a:lstStyle/>
          <a:p>
            <a:pPr indent="0" lvl="0" marL="0" marR="0" rtl="0" algn="l">
              <a:spcBef>
                <a:spcPts val="0"/>
              </a:spcBef>
              <a:spcAft>
                <a:spcPts val="0"/>
              </a:spcAft>
              <a:buNone/>
            </a:pPr>
            <a:r>
              <a:t/>
            </a:r>
            <a:endParaRPr sz="933">
              <a:solidFill>
                <a:srgbClr val="000000"/>
              </a:solidFill>
              <a:latin typeface="Arial"/>
              <a:ea typeface="Arial"/>
              <a:cs typeface="Arial"/>
              <a:sym typeface="Arial"/>
            </a:endParaRPr>
          </a:p>
        </p:txBody>
      </p:sp>
      <p:sp>
        <p:nvSpPr>
          <p:cNvPr id="296" name="Google Shape;296;p13"/>
          <p:cNvSpPr/>
          <p:nvPr/>
        </p:nvSpPr>
        <p:spPr>
          <a:xfrm>
            <a:off x="7904814" y="1146606"/>
            <a:ext cx="3303579" cy="4754714"/>
          </a:xfrm>
          <a:custGeom>
            <a:rect b="b" l="l" r="r" t="t"/>
            <a:pathLst>
              <a:path extrusionOk="0" h="7132071" w="4955368">
                <a:moveTo>
                  <a:pt x="0" y="0"/>
                </a:moveTo>
                <a:lnTo>
                  <a:pt x="4955368" y="0"/>
                </a:lnTo>
                <a:lnTo>
                  <a:pt x="4955368" y="7132071"/>
                </a:lnTo>
                <a:lnTo>
                  <a:pt x="0" y="7132071"/>
                </a:lnTo>
                <a:lnTo>
                  <a:pt x="0" y="0"/>
                </a:lnTo>
                <a:close/>
              </a:path>
            </a:pathLst>
          </a:custGeom>
          <a:blipFill rotWithShape="1">
            <a:blip r:embed="rId4">
              <a:alphaModFix/>
            </a:blip>
            <a:stretch>
              <a:fillRect b="-24586" l="0" r="0" t="-26031"/>
            </a:stretch>
          </a:blipFill>
          <a:ln>
            <a:noFill/>
          </a:ln>
        </p:spPr>
        <p:txBody>
          <a:bodyPr anchorCtr="0" anchor="t" bIns="30450" lIns="60950" spcFirstLastPara="1" rIns="60950" wrap="square" tIns="30450">
            <a:noAutofit/>
          </a:bodyPr>
          <a:lstStyle/>
          <a:p>
            <a:pPr indent="0" lvl="0" marL="0" marR="0" rtl="0" algn="l">
              <a:spcBef>
                <a:spcPts val="0"/>
              </a:spcBef>
              <a:spcAft>
                <a:spcPts val="0"/>
              </a:spcAft>
              <a:buNone/>
            </a:pPr>
            <a:r>
              <a:t/>
            </a:r>
            <a:endParaRPr sz="933">
              <a:solidFill>
                <a:srgbClr val="000000"/>
              </a:solidFill>
              <a:latin typeface="Arial"/>
              <a:ea typeface="Arial"/>
              <a:cs typeface="Arial"/>
              <a:sym typeface="Arial"/>
            </a:endParaRPr>
          </a:p>
        </p:txBody>
      </p:sp>
      <p:grpSp>
        <p:nvGrpSpPr>
          <p:cNvPr id="297" name="Google Shape;297;p13"/>
          <p:cNvGrpSpPr/>
          <p:nvPr/>
        </p:nvGrpSpPr>
        <p:grpSpPr>
          <a:xfrm>
            <a:off x="-636714" y="6327323"/>
            <a:ext cx="13847159" cy="1487581"/>
            <a:chOff x="0" y="0"/>
            <a:chExt cx="9609927" cy="1032381"/>
          </a:xfrm>
        </p:grpSpPr>
        <p:sp>
          <p:nvSpPr>
            <p:cNvPr id="298" name="Google Shape;298;p13"/>
            <p:cNvSpPr/>
            <p:nvPr/>
          </p:nvSpPr>
          <p:spPr>
            <a:xfrm>
              <a:off x="0" y="0"/>
              <a:ext cx="9609927" cy="1032381"/>
            </a:xfrm>
            <a:custGeom>
              <a:rect b="b" l="l" r="r" t="t"/>
              <a:pathLst>
                <a:path extrusionOk="0" h="1032381" w="9609927">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txBody>
            <a:bodyPr anchorCtr="0" anchor="t" bIns="30450" lIns="60950" spcFirstLastPara="1" rIns="60950" wrap="square" tIns="30450">
              <a:noAutofit/>
            </a:bodyPr>
            <a:lstStyle/>
            <a:p>
              <a:pPr indent="0" lvl="0" marL="0" marR="0" rtl="0" algn="l">
                <a:spcBef>
                  <a:spcPts val="0"/>
                </a:spcBef>
                <a:spcAft>
                  <a:spcPts val="0"/>
                </a:spcAft>
                <a:buNone/>
              </a:pPr>
              <a:r>
                <a:t/>
              </a:r>
              <a:endParaRPr sz="933">
                <a:solidFill>
                  <a:srgbClr val="000000"/>
                </a:solidFill>
                <a:latin typeface="Arial"/>
                <a:ea typeface="Arial"/>
                <a:cs typeface="Arial"/>
                <a:sym typeface="Arial"/>
              </a:endParaRPr>
            </a:p>
          </p:txBody>
        </p:sp>
        <p:sp>
          <p:nvSpPr>
            <p:cNvPr id="299" name="Google Shape;299;p13"/>
            <p:cNvSpPr txBox="1"/>
            <p:nvPr/>
          </p:nvSpPr>
          <p:spPr>
            <a:xfrm>
              <a:off x="63500" y="6350"/>
              <a:ext cx="9482927" cy="962531"/>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None/>
              </a:pPr>
              <a:r>
                <a:t/>
              </a:r>
              <a:endParaRPr sz="1200">
                <a:solidFill>
                  <a:srgbClr val="000000"/>
                </a:solidFill>
                <a:latin typeface="Calibri"/>
                <a:ea typeface="Calibri"/>
                <a:cs typeface="Calibri"/>
                <a:sym typeface="Calibri"/>
              </a:endParaRPr>
            </a:p>
          </p:txBody>
        </p:sp>
      </p:grpSp>
      <p:sp>
        <p:nvSpPr>
          <p:cNvPr id="300" name="Google Shape;300;p13"/>
          <p:cNvSpPr txBox="1"/>
          <p:nvPr/>
        </p:nvSpPr>
        <p:spPr>
          <a:xfrm>
            <a:off x="255995" y="2922506"/>
            <a:ext cx="7359991" cy="480837"/>
          </a:xfrm>
          <a:prstGeom prst="rect">
            <a:avLst/>
          </a:prstGeom>
          <a:noFill/>
          <a:ln>
            <a:noFill/>
          </a:ln>
        </p:spPr>
        <p:txBody>
          <a:bodyPr anchorCtr="0" anchor="t" bIns="0" lIns="0" spcFirstLastPara="1" rIns="0" wrap="square" tIns="0">
            <a:spAutoFit/>
          </a:bodyPr>
          <a:lstStyle/>
          <a:p>
            <a:pPr indent="0" lvl="0" marL="0" marR="0" rtl="0" algn="ctr">
              <a:lnSpc>
                <a:spcPct val="94993"/>
              </a:lnSpc>
              <a:spcBef>
                <a:spcPts val="0"/>
              </a:spcBef>
              <a:spcAft>
                <a:spcPts val="0"/>
              </a:spcAft>
              <a:buNone/>
            </a:pPr>
            <a:r>
              <a:rPr b="1" lang="en-GB" sz="3289">
                <a:solidFill>
                  <a:srgbClr val="462DD4"/>
                </a:solidFill>
                <a:latin typeface="Poppins"/>
                <a:ea typeface="Poppins"/>
                <a:cs typeface="Poppins"/>
                <a:sym typeface="Poppins"/>
              </a:rPr>
              <a:t>THANK YOU</a:t>
            </a:r>
            <a:endParaRPr sz="933">
              <a:solidFill>
                <a:srgbClr val="000000"/>
              </a:solidFill>
              <a:latin typeface="Arial"/>
              <a:ea typeface="Arial"/>
              <a:cs typeface="Arial"/>
              <a:sym typeface="Arial"/>
            </a:endParaRPr>
          </a:p>
        </p:txBody>
      </p:sp>
      <p:sp>
        <p:nvSpPr>
          <p:cNvPr id="301" name="Google Shape;301;p13"/>
          <p:cNvSpPr/>
          <p:nvPr/>
        </p:nvSpPr>
        <p:spPr>
          <a:xfrm>
            <a:off x="685800" y="-257967"/>
            <a:ext cx="6708337" cy="6757483"/>
          </a:xfrm>
          <a:custGeom>
            <a:rect b="b" l="l" r="r" t="t"/>
            <a:pathLst>
              <a:path extrusionOk="0" h="10136224" w="10062506">
                <a:moveTo>
                  <a:pt x="0" y="0"/>
                </a:moveTo>
                <a:lnTo>
                  <a:pt x="10062506" y="0"/>
                </a:lnTo>
                <a:lnTo>
                  <a:pt x="10062506" y="10136224"/>
                </a:lnTo>
                <a:lnTo>
                  <a:pt x="0" y="10136224"/>
                </a:lnTo>
                <a:lnTo>
                  <a:pt x="0" y="0"/>
                </a:lnTo>
                <a:close/>
              </a:path>
            </a:pathLst>
          </a:custGeom>
          <a:blipFill rotWithShape="1">
            <a:blip r:embed="rId5">
              <a:alphaModFix amt="18000"/>
            </a:blip>
            <a:stretch>
              <a:fillRect b="0" l="0" r="0" t="0"/>
            </a:stretch>
          </a:blipFill>
          <a:ln>
            <a:noFill/>
          </a:ln>
        </p:spPr>
        <p:txBody>
          <a:bodyPr anchorCtr="0" anchor="t" bIns="30450" lIns="60950" spcFirstLastPara="1" rIns="60950" wrap="square" tIns="30450">
            <a:noAutofit/>
          </a:bodyPr>
          <a:lstStyle/>
          <a:p>
            <a:pPr indent="0" lvl="0" marL="0" marR="0" rtl="0" algn="l">
              <a:spcBef>
                <a:spcPts val="0"/>
              </a:spcBef>
              <a:spcAft>
                <a:spcPts val="0"/>
              </a:spcAft>
              <a:buNone/>
            </a:pPr>
            <a:r>
              <a:t/>
            </a:r>
            <a:endParaRPr sz="933">
              <a:solidFill>
                <a:srgbClr val="000000"/>
              </a:solidFill>
              <a:latin typeface="Arial"/>
              <a:ea typeface="Arial"/>
              <a:cs typeface="Arial"/>
              <a:sym typeface="Arial"/>
            </a:endParaRPr>
          </a:p>
        </p:txBody>
      </p:sp>
      <p:sp>
        <p:nvSpPr>
          <p:cNvPr id="302" name="Google Shape;302;p13"/>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105" name="Google Shape;105;p2"/>
          <p:cNvGrpSpPr/>
          <p:nvPr/>
        </p:nvGrpSpPr>
        <p:grpSpPr>
          <a:xfrm>
            <a:off x="-759451" y="6449135"/>
            <a:ext cx="8554213" cy="1221581"/>
            <a:chOff x="0" y="0"/>
            <a:chExt cx="3379442" cy="482600"/>
          </a:xfrm>
        </p:grpSpPr>
        <p:sp>
          <p:nvSpPr>
            <p:cNvPr id="106" name="Google Shape;106;p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07" name="Google Shape;107;p2"/>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b="0" i="0" sz="933" u="none" cap="none" strike="noStrike">
                <a:solidFill>
                  <a:srgbClr val="000000"/>
                </a:solidFill>
                <a:latin typeface="Arial"/>
                <a:ea typeface="Arial"/>
                <a:cs typeface="Arial"/>
                <a:sym typeface="Arial"/>
              </a:endParaRPr>
            </a:p>
          </p:txBody>
        </p:sp>
      </p:grpSp>
      <p:sp>
        <p:nvSpPr>
          <p:cNvPr id="108" name="Google Shape;108;p2"/>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109" name="Google Shape;109;p2"/>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110" name="Google Shape;110;p2"/>
          <p:cNvSpPr txBox="1"/>
          <p:nvPr/>
        </p:nvSpPr>
        <p:spPr>
          <a:xfrm>
            <a:off x="3048000" y="880110"/>
            <a:ext cx="7010400" cy="88370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000000"/>
              </a:buClr>
              <a:buSzPts val="4400"/>
              <a:buFont typeface="Arial"/>
              <a:buNone/>
            </a:pPr>
            <a:r>
              <a:rPr b="1" i="0" lang="en-GB" sz="4400" u="none" cap="none" strike="noStrike">
                <a:solidFill>
                  <a:srgbClr val="000000"/>
                </a:solidFill>
                <a:latin typeface="Arial"/>
                <a:ea typeface="Arial"/>
                <a:cs typeface="Arial"/>
                <a:sym typeface="Arial"/>
              </a:rPr>
              <a:t>LEARNING OBJECTIVE</a:t>
            </a:r>
            <a:endParaRPr/>
          </a:p>
        </p:txBody>
      </p:sp>
      <p:sp>
        <p:nvSpPr>
          <p:cNvPr id="111" name="Google Shape;111;p2"/>
          <p:cNvSpPr txBox="1"/>
          <p:nvPr/>
        </p:nvSpPr>
        <p:spPr>
          <a:xfrm>
            <a:off x="2327272" y="1605835"/>
            <a:ext cx="9467855" cy="3385516"/>
          </a:xfrm>
          <a:prstGeom prst="rect">
            <a:avLst/>
          </a:prstGeom>
          <a:noFill/>
          <a:ln>
            <a:noFill/>
          </a:ln>
        </p:spPr>
        <p:txBody>
          <a:bodyPr anchorCtr="0" anchor="t" bIns="30450" lIns="60950" spcFirstLastPara="1" rIns="60950" wrap="square" tIns="30450">
            <a:spAutoFit/>
          </a:bodyPr>
          <a:lstStyle/>
          <a:p>
            <a:pPr indent="-101614" lvl="0" marL="304815" marR="0" rtl="0" algn="just">
              <a:spcBef>
                <a:spcPts val="0"/>
              </a:spcBef>
              <a:spcAft>
                <a:spcPts val="0"/>
              </a:spcAft>
              <a:buClr>
                <a:srgbClr val="17216B"/>
              </a:buClr>
              <a:buSzPts val="3200"/>
              <a:buFont typeface="Calibri"/>
              <a:buNone/>
            </a:pPr>
            <a:r>
              <a:t/>
            </a:r>
            <a:endParaRPr b="0" i="0" sz="3600" u="none" cap="none" strike="noStrike">
              <a:solidFill>
                <a:schemeClr val="dk1"/>
              </a:solidFill>
              <a:latin typeface="Arial"/>
              <a:ea typeface="Arial"/>
              <a:cs typeface="Arial"/>
              <a:sym typeface="Arial"/>
            </a:endParaRPr>
          </a:p>
          <a:p>
            <a:pPr indent="-304815" lvl="0" marL="304815" marR="0" rtl="0" algn="just">
              <a:spcBef>
                <a:spcPts val="0"/>
              </a:spcBef>
              <a:spcAft>
                <a:spcPts val="0"/>
              </a:spcAft>
              <a:buClr>
                <a:srgbClr val="17216B"/>
              </a:buClr>
              <a:buSzPts val="3200"/>
              <a:buFont typeface="Arial"/>
              <a:buChar char="•"/>
            </a:pPr>
            <a:r>
              <a:rPr b="0" i="0" lang="en-GB" sz="3600" u="none" cap="none" strike="noStrike">
                <a:solidFill>
                  <a:schemeClr val="dk1"/>
                </a:solidFill>
                <a:latin typeface="Arial"/>
                <a:ea typeface="Arial"/>
                <a:cs typeface="Arial"/>
                <a:sym typeface="Arial"/>
              </a:rPr>
              <a:t>To understand the background and risk factors to suicidal behaviour in BD</a:t>
            </a:r>
            <a:endParaRPr/>
          </a:p>
          <a:p>
            <a:pPr indent="-304815" lvl="0" marL="304815" marR="0" rtl="0" algn="just">
              <a:spcBef>
                <a:spcPts val="0"/>
              </a:spcBef>
              <a:spcAft>
                <a:spcPts val="0"/>
              </a:spcAft>
              <a:buClr>
                <a:srgbClr val="17216B"/>
              </a:buClr>
              <a:buSzPts val="3200"/>
              <a:buFont typeface="Arial"/>
              <a:buChar char="•"/>
            </a:pPr>
            <a:r>
              <a:rPr b="0" i="0" lang="en-GB" sz="3600" u="none" cap="none" strike="noStrike">
                <a:solidFill>
                  <a:schemeClr val="dk1"/>
                </a:solidFill>
                <a:latin typeface="Arial"/>
                <a:ea typeface="Arial"/>
                <a:cs typeface="Arial"/>
                <a:sym typeface="Arial"/>
              </a:rPr>
              <a:t>To identify the safe and effective interventions for Suicidal Behaviour in BD</a:t>
            </a:r>
            <a:endParaRPr b="0" i="0" sz="3600" u="none" cap="none" strike="noStrike">
              <a:solidFill>
                <a:schemeClr val="dk1"/>
              </a:solidFill>
              <a:latin typeface="Arial"/>
              <a:ea typeface="Arial"/>
              <a:cs typeface="Arial"/>
              <a:sym typeface="Arial"/>
            </a:endParaRPr>
          </a:p>
          <a:p>
            <a:pPr indent="0" lvl="0" marL="0" marR="0" rtl="0" algn="just">
              <a:spcBef>
                <a:spcPts val="0"/>
              </a:spcBef>
              <a:spcAft>
                <a:spcPts val="0"/>
              </a:spcAft>
              <a:buNone/>
            </a:pPr>
            <a:r>
              <a:rPr b="0" i="0" lang="en-GB" sz="3600" u="none" cap="none" strike="noStrike">
                <a:solidFill>
                  <a:schemeClr val="dk1"/>
                </a:solidFill>
                <a:latin typeface="Arial"/>
                <a:ea typeface="Arial"/>
                <a:cs typeface="Arial"/>
                <a:sym typeface="Arial"/>
              </a:rPr>
              <a:t>    </a:t>
            </a:r>
            <a:endParaRPr b="0" i="0" sz="3600" u="none" cap="none" strike="noStrike">
              <a:solidFill>
                <a:schemeClr val="dk1"/>
              </a:solidFill>
              <a:latin typeface="Arial"/>
              <a:ea typeface="Arial"/>
              <a:cs typeface="Arial"/>
              <a:sym typeface="Arial"/>
            </a:endParaRPr>
          </a:p>
        </p:txBody>
      </p:sp>
      <p:sp>
        <p:nvSpPr>
          <p:cNvPr id="112" name="Google Shape;112;p2"/>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i="0" lang="en-GB" sz="1200" u="none" cap="none" strike="noStrike">
                <a:solidFill>
                  <a:srgbClr val="462DD4"/>
                </a:solidFill>
                <a:latin typeface="Arial"/>
                <a:ea typeface="Arial"/>
                <a:cs typeface="Arial"/>
                <a:sym typeface="Arial"/>
              </a:rPr>
              <a:t>CPG MANAGEMENT OF BIPOLAR DISORDER (SECOND EDITION)</a:t>
            </a:r>
            <a:endParaRPr/>
          </a:p>
        </p:txBody>
      </p:sp>
      <p:sp>
        <p:nvSpPr>
          <p:cNvPr id="113" name="Google Shape;113;p2"/>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3"/>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119" name="Google Shape;119;p3"/>
          <p:cNvGrpSpPr/>
          <p:nvPr/>
        </p:nvGrpSpPr>
        <p:grpSpPr>
          <a:xfrm>
            <a:off x="-759451" y="6449135"/>
            <a:ext cx="8554213" cy="1221581"/>
            <a:chOff x="0" y="0"/>
            <a:chExt cx="3379442" cy="482600"/>
          </a:xfrm>
        </p:grpSpPr>
        <p:sp>
          <p:nvSpPr>
            <p:cNvPr id="120" name="Google Shape;120;p3"/>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21" name="Google Shape;121;p3"/>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b="0" i="0" sz="933" u="none" cap="none" strike="noStrike">
                <a:solidFill>
                  <a:srgbClr val="000000"/>
                </a:solidFill>
                <a:latin typeface="Arial"/>
                <a:ea typeface="Arial"/>
                <a:cs typeface="Arial"/>
                <a:sym typeface="Arial"/>
              </a:endParaRPr>
            </a:p>
          </p:txBody>
        </p:sp>
      </p:grpSp>
      <p:sp>
        <p:nvSpPr>
          <p:cNvPr id="122" name="Google Shape;122;p3"/>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123" name="Google Shape;123;p3"/>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124" name="Google Shape;124;p3"/>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i="0" lang="en-GB" sz="1200" u="none" cap="none" strike="noStrike">
                <a:solidFill>
                  <a:srgbClr val="462DD4"/>
                </a:solidFill>
                <a:latin typeface="Arial"/>
                <a:ea typeface="Arial"/>
                <a:cs typeface="Arial"/>
                <a:sym typeface="Arial"/>
              </a:rPr>
              <a:t>CPG MANAGEMENT OF BIPOLAR DISORDER (SECOND EDITION)</a:t>
            </a:r>
            <a:endParaRPr/>
          </a:p>
        </p:txBody>
      </p:sp>
      <p:sp>
        <p:nvSpPr>
          <p:cNvPr id="125" name="Google Shape;125;p3"/>
          <p:cNvSpPr txBox="1"/>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5400"/>
              <a:buFont typeface="Arial"/>
              <a:buNone/>
            </a:pPr>
            <a:r>
              <a:rPr b="1" i="0" lang="en-GB" sz="5400" u="none" cap="none" strike="noStrike">
                <a:solidFill>
                  <a:schemeClr val="dk1"/>
                </a:solidFill>
                <a:latin typeface="Arial"/>
                <a:ea typeface="Arial"/>
                <a:cs typeface="Arial"/>
                <a:sym typeface="Arial"/>
              </a:rPr>
              <a:t>BACKGROUND</a:t>
            </a:r>
            <a:endParaRPr b="1" i="0" sz="5400" u="none" cap="none" strike="noStrike">
              <a:solidFill>
                <a:schemeClr val="dk1"/>
              </a:solidFill>
              <a:latin typeface="Arial"/>
              <a:ea typeface="Arial"/>
              <a:cs typeface="Arial"/>
              <a:sym typeface="Arial"/>
            </a:endParaRPr>
          </a:p>
        </p:txBody>
      </p:sp>
      <p:sp>
        <p:nvSpPr>
          <p:cNvPr id="126" name="Google Shape;126;p3"/>
          <p:cNvSpPr txBox="1"/>
          <p:nvPr/>
        </p:nvSpPr>
        <p:spPr>
          <a:xfrm>
            <a:off x="2442304" y="1496740"/>
            <a:ext cx="9237790" cy="4351338"/>
          </a:xfrm>
          <a:prstGeom prst="rect">
            <a:avLst/>
          </a:prstGeom>
          <a:noFill/>
          <a:ln>
            <a:noFill/>
          </a:ln>
        </p:spPr>
        <p:txBody>
          <a:bodyPr anchorCtr="0" anchor="t" bIns="45700" lIns="91425" spcFirstLastPara="1" rIns="91425" wrap="square" tIns="45700">
            <a:noAutofit/>
          </a:bodyPr>
          <a:lstStyle/>
          <a:p>
            <a:pPr indent="-228600" lvl="0" marL="228600" marR="0" rtl="0" algn="just">
              <a:lnSpc>
                <a:spcPct val="90000"/>
              </a:lnSpc>
              <a:spcBef>
                <a:spcPts val="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Among those living with mental illnesses, people with BD have been associated with the </a:t>
            </a:r>
            <a:r>
              <a:rPr b="1" i="0" lang="en-GB" sz="2400" u="none" cap="none" strike="noStrike">
                <a:solidFill>
                  <a:schemeClr val="dk1"/>
                </a:solidFill>
                <a:latin typeface="Arial"/>
                <a:ea typeface="Arial"/>
                <a:cs typeface="Arial"/>
                <a:sym typeface="Arial"/>
              </a:rPr>
              <a:t>highest risk of suicide.</a:t>
            </a:r>
            <a:r>
              <a:rPr b="0" baseline="30000" i="0" lang="en-GB" sz="2400" u="none" cap="none" strike="noStrike">
                <a:solidFill>
                  <a:schemeClr val="dk1"/>
                </a:solidFill>
                <a:latin typeface="Arial"/>
                <a:ea typeface="Arial"/>
                <a:cs typeface="Arial"/>
                <a:sym typeface="Arial"/>
              </a:rPr>
              <a:t>133 </a:t>
            </a:r>
            <a:endParaRPr/>
          </a:p>
          <a:p>
            <a:pPr indent="-228600" lvl="0" marL="228600" marR="0" rtl="0" algn="just">
              <a:lnSpc>
                <a:spcPct val="90000"/>
              </a:lnSpc>
              <a:spcBef>
                <a:spcPts val="100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In children and adolescents (&lt;18 years of age) with BD, the prevalence of suicidal ideation was 50 - 60% and suicide attempt was 20 - 25%.</a:t>
            </a:r>
            <a:r>
              <a:rPr b="0" baseline="30000" i="0" lang="en-GB" sz="2400" u="none" cap="none" strike="noStrike">
                <a:solidFill>
                  <a:schemeClr val="dk1"/>
                </a:solidFill>
                <a:latin typeface="Arial"/>
                <a:ea typeface="Arial"/>
                <a:cs typeface="Arial"/>
                <a:sym typeface="Arial"/>
              </a:rPr>
              <a:t>134 </a:t>
            </a:r>
            <a:endParaRPr/>
          </a:p>
          <a:p>
            <a:pPr indent="-228600" lvl="0" marL="228600" marR="0" rtl="0" algn="just">
              <a:lnSpc>
                <a:spcPct val="90000"/>
              </a:lnSpc>
              <a:spcBef>
                <a:spcPts val="100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A large number of people are bereaved by suicide deaths and often require psychosocial support.</a:t>
            </a:r>
            <a:r>
              <a:rPr b="0" baseline="30000" i="0" lang="en-GB" sz="2400" u="none" cap="none" strike="noStrike">
                <a:solidFill>
                  <a:schemeClr val="dk1"/>
                </a:solidFill>
                <a:latin typeface="Arial"/>
                <a:ea typeface="Arial"/>
                <a:cs typeface="Arial"/>
                <a:sym typeface="Arial"/>
              </a:rPr>
              <a:t>135</a:t>
            </a:r>
            <a:r>
              <a:rPr b="0" i="0" lang="en-GB" sz="2400" u="none" cap="none" strike="noStrike">
                <a:solidFill>
                  <a:schemeClr val="dk1"/>
                </a:solidFill>
                <a:latin typeface="Arial"/>
                <a:ea typeface="Arial"/>
                <a:cs typeface="Arial"/>
                <a:sym typeface="Arial"/>
              </a:rPr>
              <a:t> </a:t>
            </a:r>
            <a:endParaRPr/>
          </a:p>
          <a:p>
            <a:pPr indent="-228600" lvl="0" marL="228600" marR="0" rtl="0" algn="just">
              <a:lnSpc>
                <a:spcPct val="90000"/>
              </a:lnSpc>
              <a:spcBef>
                <a:spcPts val="1000"/>
              </a:spcBef>
              <a:spcAft>
                <a:spcPts val="0"/>
              </a:spcAft>
              <a:buClr>
                <a:schemeClr val="dk1"/>
              </a:buClr>
              <a:buSzPts val="2400"/>
              <a:buFont typeface="Arial"/>
              <a:buChar char="•"/>
            </a:pPr>
            <a:r>
              <a:rPr b="1" i="0" lang="en-GB" sz="2400" u="none" cap="none" strike="noStrike">
                <a:solidFill>
                  <a:schemeClr val="dk1"/>
                </a:solidFill>
                <a:latin typeface="Arial"/>
                <a:ea typeface="Arial"/>
                <a:cs typeface="Arial"/>
                <a:sym typeface="Arial"/>
              </a:rPr>
              <a:t>While there is extensive evidence on risk formulation and management of suicidal behaviour, paucity of high-quality studies focused on individuals with BD limits the synthesis of recommendations. </a:t>
            </a:r>
            <a:endParaRPr/>
          </a:p>
          <a:p>
            <a:pPr indent="-76200" lvl="0" marL="228600" marR="0" rtl="0" algn="just">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p:txBody>
      </p:sp>
      <p:sp>
        <p:nvSpPr>
          <p:cNvPr id="127" name="Google Shape;127;p3"/>
          <p:cNvSpPr txBox="1"/>
          <p:nvPr/>
        </p:nvSpPr>
        <p:spPr>
          <a:xfrm>
            <a:off x="6422294" y="5549209"/>
            <a:ext cx="10515600"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cap="none" strike="noStrike">
                <a:solidFill>
                  <a:schemeClr val="dk1"/>
                </a:solidFill>
                <a:latin typeface="Arial"/>
                <a:ea typeface="Arial"/>
                <a:cs typeface="Arial"/>
                <a:sym typeface="Arial"/>
              </a:rPr>
              <a:t>133. Schaffer A, Isometsä ET, Azorin JM, et al.2015;49(11):1006-20. </a:t>
            </a:r>
            <a:endParaRPr/>
          </a:p>
          <a:p>
            <a:pPr indent="0" lvl="0" marL="0" marR="0" rtl="0" algn="l">
              <a:spcBef>
                <a:spcPts val="0"/>
              </a:spcBef>
              <a:spcAft>
                <a:spcPts val="0"/>
              </a:spcAft>
              <a:buNone/>
            </a:pPr>
            <a:r>
              <a:rPr lang="en-GB" sz="1400">
                <a:solidFill>
                  <a:schemeClr val="dk1"/>
                </a:solidFill>
                <a:latin typeface="Arial"/>
                <a:ea typeface="Arial"/>
                <a:cs typeface="Arial"/>
                <a:sym typeface="Arial"/>
              </a:rPr>
              <a:t>134. </a:t>
            </a:r>
            <a:r>
              <a:rPr b="0" i="0" lang="en-GB" sz="1400" u="none" strike="noStrike">
                <a:solidFill>
                  <a:schemeClr val="dk1"/>
                </a:solidFill>
                <a:latin typeface="Arial"/>
                <a:ea typeface="Arial"/>
                <a:cs typeface="Arial"/>
                <a:sym typeface="Arial"/>
              </a:rPr>
              <a:t>Hauser M, Galling B, Correll CU. 2013;15(5):507-23. </a:t>
            </a:r>
            <a:endParaRPr/>
          </a:p>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135. Cerel J, Sanford RL. 2018;71(1):76-96. </a:t>
            </a:r>
            <a:endParaRPr/>
          </a:p>
          <a:p>
            <a:pPr indent="0" lvl="0" marL="0" marR="0" rtl="0" algn="l">
              <a:spcBef>
                <a:spcPts val="0"/>
              </a:spcBef>
              <a:spcAft>
                <a:spcPts val="0"/>
              </a:spcAft>
              <a:buNone/>
            </a:pPr>
            <a:r>
              <a:t/>
            </a:r>
            <a:endParaRPr b="0" i="0" sz="1400" u="none" strike="noStrike">
              <a:solidFill>
                <a:schemeClr val="dk1"/>
              </a:solidFill>
              <a:latin typeface="Arial"/>
              <a:ea typeface="Arial"/>
              <a:cs typeface="Arial"/>
              <a:sym typeface="Arial"/>
            </a:endParaRPr>
          </a:p>
        </p:txBody>
      </p:sp>
      <p:sp>
        <p:nvSpPr>
          <p:cNvPr id="128" name="Google Shape;128;p3"/>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4"/>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134" name="Google Shape;134;p4"/>
          <p:cNvGrpSpPr/>
          <p:nvPr/>
        </p:nvGrpSpPr>
        <p:grpSpPr>
          <a:xfrm>
            <a:off x="-759451" y="6449135"/>
            <a:ext cx="8554213" cy="1221581"/>
            <a:chOff x="0" y="0"/>
            <a:chExt cx="3379442" cy="482600"/>
          </a:xfrm>
        </p:grpSpPr>
        <p:sp>
          <p:nvSpPr>
            <p:cNvPr id="135" name="Google Shape;135;p4"/>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36" name="Google Shape;136;p4"/>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137" name="Google Shape;137;p4"/>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138" name="Google Shape;138;p4"/>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139" name="Google Shape;139;p4"/>
          <p:cNvSpPr txBox="1"/>
          <p:nvPr/>
        </p:nvSpPr>
        <p:spPr>
          <a:xfrm>
            <a:off x="515007" y="493002"/>
            <a:ext cx="11511455" cy="132556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Arial"/>
              <a:buNone/>
            </a:pPr>
            <a:r>
              <a:rPr b="1" lang="en-GB" sz="3600">
                <a:solidFill>
                  <a:schemeClr val="dk1"/>
                </a:solidFill>
                <a:latin typeface="Arial"/>
                <a:ea typeface="Arial"/>
                <a:cs typeface="Arial"/>
                <a:sym typeface="Arial"/>
              </a:rPr>
              <a:t>RISK FACTORS FOR SUICIDE IN ADULTS WITH BD</a:t>
            </a:r>
            <a:r>
              <a:rPr b="1" baseline="30000" lang="en-GB" sz="3600">
                <a:solidFill>
                  <a:schemeClr val="dk1"/>
                </a:solidFill>
                <a:latin typeface="Arial"/>
                <a:ea typeface="Arial"/>
                <a:cs typeface="Arial"/>
                <a:sym typeface="Arial"/>
              </a:rPr>
              <a:t>6</a:t>
            </a:r>
            <a:endParaRPr b="1" baseline="30000" sz="3600">
              <a:solidFill>
                <a:schemeClr val="dk1"/>
              </a:solidFill>
              <a:latin typeface="Arial"/>
              <a:ea typeface="Arial"/>
              <a:cs typeface="Arial"/>
              <a:sym typeface="Arial"/>
            </a:endParaRPr>
          </a:p>
        </p:txBody>
      </p:sp>
      <p:grpSp>
        <p:nvGrpSpPr>
          <p:cNvPr id="140" name="Google Shape;140;p4"/>
          <p:cNvGrpSpPr/>
          <p:nvPr/>
        </p:nvGrpSpPr>
        <p:grpSpPr>
          <a:xfrm>
            <a:off x="783998" y="1497180"/>
            <a:ext cx="10464698" cy="4460710"/>
            <a:chOff x="50902" y="330509"/>
            <a:chExt cx="10464698" cy="4460710"/>
          </a:xfrm>
        </p:grpSpPr>
        <p:sp>
          <p:nvSpPr>
            <p:cNvPr id="141" name="Google Shape;141;p4"/>
            <p:cNvSpPr/>
            <p:nvPr/>
          </p:nvSpPr>
          <p:spPr>
            <a:xfrm>
              <a:off x="50902" y="346824"/>
              <a:ext cx="3286125" cy="2127792"/>
            </a:xfrm>
            <a:prstGeom prst="rect">
              <a:avLst/>
            </a:prstGeom>
            <a:solidFill>
              <a:srgbClr val="FFCC99"/>
            </a:solidFill>
            <a:ln cap="flat" cmpd="sng" w="285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4"/>
            <p:cNvSpPr txBox="1"/>
            <p:nvPr/>
          </p:nvSpPr>
          <p:spPr>
            <a:xfrm>
              <a:off x="50902" y="346824"/>
              <a:ext cx="3286125" cy="212779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Calibri"/>
                <a:buNone/>
              </a:pPr>
              <a:r>
                <a:t/>
              </a:r>
              <a:endParaRPr b="1" sz="1600">
                <a:solidFill>
                  <a:schemeClr val="dk1"/>
                </a:solidFill>
                <a:latin typeface="Arial"/>
                <a:ea typeface="Arial"/>
                <a:cs typeface="Arial"/>
                <a:sym typeface="Arial"/>
              </a:endParaRPr>
            </a:p>
            <a:p>
              <a:pPr indent="0" lvl="0" marL="0" marR="0" rtl="0" algn="ctr">
                <a:lnSpc>
                  <a:spcPct val="90000"/>
                </a:lnSpc>
                <a:spcBef>
                  <a:spcPts val="560"/>
                </a:spcBef>
                <a:spcAft>
                  <a:spcPts val="0"/>
                </a:spcAft>
                <a:buClr>
                  <a:schemeClr val="dk1"/>
                </a:buClr>
                <a:buSzPts val="1600"/>
                <a:buFont typeface="Arial"/>
                <a:buNone/>
              </a:pPr>
              <a:r>
                <a:rPr b="1" lang="en-GB" sz="1600">
                  <a:solidFill>
                    <a:schemeClr val="dk1"/>
                  </a:solidFill>
                  <a:latin typeface="Arial"/>
                  <a:ea typeface="Arial"/>
                  <a:cs typeface="Arial"/>
                  <a:sym typeface="Arial"/>
                </a:rPr>
                <a:t>Sociodemographic</a:t>
              </a:r>
              <a:r>
                <a:rPr lang="en-GB" sz="1600">
                  <a:solidFill>
                    <a:schemeClr val="dk1"/>
                  </a:solidFill>
                  <a:latin typeface="Arial"/>
                  <a:ea typeface="Arial"/>
                  <a:cs typeface="Arial"/>
                  <a:sym typeface="Arial"/>
                </a:rPr>
                <a:t>       </a:t>
              </a:r>
              <a:endParaRPr/>
            </a:p>
            <a:p>
              <a:pPr indent="0" lvl="0" marL="0" marR="0" rtl="0" algn="ctr">
                <a:lnSpc>
                  <a:spcPct val="90000"/>
                </a:lnSpc>
                <a:spcBef>
                  <a:spcPts val="560"/>
                </a:spcBef>
                <a:spcAft>
                  <a:spcPts val="0"/>
                </a:spcAft>
                <a:buClr>
                  <a:schemeClr val="dk1"/>
                </a:buClr>
                <a:buSzPts val="1600"/>
                <a:buFont typeface="Arial"/>
                <a:buNone/>
              </a:pPr>
              <a:r>
                <a:rPr lang="en-GB" sz="1600">
                  <a:solidFill>
                    <a:schemeClr val="dk1"/>
                  </a:solidFill>
                  <a:latin typeface="Arial"/>
                  <a:ea typeface="Arial"/>
                  <a:cs typeface="Arial"/>
                  <a:sym typeface="Arial"/>
                </a:rPr>
                <a:t>younger age   </a:t>
              </a:r>
              <a:endParaRPr/>
            </a:p>
            <a:p>
              <a:pPr indent="0" lvl="0" marL="0" marR="0" rtl="0" algn="ctr">
                <a:lnSpc>
                  <a:spcPct val="90000"/>
                </a:lnSpc>
                <a:spcBef>
                  <a:spcPts val="560"/>
                </a:spcBef>
                <a:spcAft>
                  <a:spcPts val="0"/>
                </a:spcAft>
                <a:buClr>
                  <a:schemeClr val="dk1"/>
                </a:buClr>
                <a:buSzPts val="1600"/>
                <a:buFont typeface="Arial"/>
                <a:buNone/>
              </a:pPr>
              <a:r>
                <a:rPr lang="en-GB" sz="1600">
                  <a:solidFill>
                    <a:schemeClr val="dk1"/>
                  </a:solidFill>
                  <a:latin typeface="Arial"/>
                  <a:ea typeface="Arial"/>
                  <a:cs typeface="Arial"/>
                  <a:sym typeface="Arial"/>
                </a:rPr>
                <a:t>male </a:t>
              </a:r>
              <a:endParaRPr/>
            </a:p>
            <a:p>
              <a:pPr indent="0" lvl="0" marL="0" marR="0" rtl="0" algn="ctr">
                <a:lnSpc>
                  <a:spcPct val="90000"/>
                </a:lnSpc>
                <a:spcBef>
                  <a:spcPts val="560"/>
                </a:spcBef>
                <a:spcAft>
                  <a:spcPts val="0"/>
                </a:spcAft>
                <a:buClr>
                  <a:schemeClr val="dk1"/>
                </a:buClr>
                <a:buSzPts val="1600"/>
                <a:buFont typeface="Arial"/>
                <a:buNone/>
              </a:pPr>
              <a:r>
                <a:rPr lang="en-GB" sz="1600">
                  <a:solidFill>
                    <a:schemeClr val="dk1"/>
                  </a:solidFill>
                  <a:latin typeface="Arial"/>
                  <a:ea typeface="Arial"/>
                  <a:cs typeface="Arial"/>
                  <a:sym typeface="Arial"/>
                </a:rPr>
                <a:t>unemployed</a:t>
              </a:r>
              <a:endParaRPr/>
            </a:p>
            <a:p>
              <a:pPr indent="0" lvl="0" marL="0" marR="0" rtl="0" algn="ctr">
                <a:lnSpc>
                  <a:spcPct val="90000"/>
                </a:lnSpc>
                <a:spcBef>
                  <a:spcPts val="560"/>
                </a:spcBef>
                <a:spcAft>
                  <a:spcPts val="0"/>
                </a:spcAft>
                <a:buClr>
                  <a:schemeClr val="dk1"/>
                </a:buClr>
                <a:buSzPts val="1600"/>
                <a:buFont typeface="Arial"/>
                <a:buNone/>
              </a:pPr>
              <a:r>
                <a:rPr lang="en-GB" sz="1600">
                  <a:solidFill>
                    <a:schemeClr val="dk1"/>
                  </a:solidFill>
                  <a:latin typeface="Arial"/>
                  <a:ea typeface="Arial"/>
                  <a:cs typeface="Arial"/>
                  <a:sym typeface="Arial"/>
                </a:rPr>
                <a:t> disabled   </a:t>
              </a:r>
              <a:endParaRPr b="1" sz="1600">
                <a:solidFill>
                  <a:schemeClr val="dk1"/>
                </a:solidFill>
                <a:latin typeface="Arial"/>
                <a:ea typeface="Arial"/>
                <a:cs typeface="Arial"/>
                <a:sym typeface="Arial"/>
              </a:endParaRPr>
            </a:p>
          </p:txBody>
        </p:sp>
        <p:sp>
          <p:nvSpPr>
            <p:cNvPr id="143" name="Google Shape;143;p4"/>
            <p:cNvSpPr/>
            <p:nvPr/>
          </p:nvSpPr>
          <p:spPr>
            <a:xfrm>
              <a:off x="3665639" y="382285"/>
              <a:ext cx="3286125" cy="2056871"/>
            </a:xfrm>
            <a:prstGeom prst="rect">
              <a:avLst/>
            </a:prstGeom>
            <a:solidFill>
              <a:srgbClr val="FFCC99"/>
            </a:solidFill>
            <a:ln cap="flat" cmpd="sng" w="285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4"/>
            <p:cNvSpPr txBox="1"/>
            <p:nvPr/>
          </p:nvSpPr>
          <p:spPr>
            <a:xfrm>
              <a:off x="3665639" y="382285"/>
              <a:ext cx="3286125" cy="2056871"/>
            </a:xfrm>
            <a:prstGeom prst="rect">
              <a:avLst/>
            </a:prstGeom>
            <a:noFill/>
            <a:ln>
              <a:noFill/>
            </a:ln>
          </p:spPr>
          <p:txBody>
            <a:bodyPr anchorCtr="0" anchor="t"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Calibri"/>
                <a:buNone/>
              </a:pPr>
              <a:r>
                <a:t/>
              </a:r>
              <a:endParaRPr b="1" sz="1600">
                <a:solidFill>
                  <a:schemeClr val="dk1"/>
                </a:solidFill>
                <a:latin typeface="Arial"/>
                <a:ea typeface="Arial"/>
                <a:cs typeface="Arial"/>
                <a:sym typeface="Arial"/>
              </a:endParaRPr>
            </a:p>
            <a:p>
              <a:pPr indent="0" lvl="0" marL="0" marR="0" rtl="0" algn="ctr">
                <a:lnSpc>
                  <a:spcPct val="90000"/>
                </a:lnSpc>
                <a:spcBef>
                  <a:spcPts val="560"/>
                </a:spcBef>
                <a:spcAft>
                  <a:spcPts val="0"/>
                </a:spcAft>
                <a:buClr>
                  <a:schemeClr val="dk1"/>
                </a:buClr>
                <a:buSzPts val="1600"/>
                <a:buFont typeface="Arial"/>
                <a:buNone/>
              </a:pPr>
              <a:r>
                <a:rPr b="1" lang="en-GB" sz="1600">
                  <a:solidFill>
                    <a:schemeClr val="dk1"/>
                  </a:solidFill>
                  <a:latin typeface="Arial"/>
                  <a:ea typeface="Arial"/>
                  <a:cs typeface="Arial"/>
                  <a:sym typeface="Arial"/>
                </a:rPr>
                <a:t>Symptomatology</a:t>
              </a:r>
              <a:endParaRPr b="1" sz="1600">
                <a:solidFill>
                  <a:schemeClr val="dk1"/>
                </a:solidFill>
                <a:latin typeface="Arial"/>
                <a:ea typeface="Arial"/>
                <a:cs typeface="Arial"/>
                <a:sym typeface="Arial"/>
              </a:endParaRPr>
            </a:p>
            <a:p>
              <a:pPr indent="-171450" lvl="1" marL="171450" marR="0" rtl="0" algn="l">
                <a:lnSpc>
                  <a:spcPct val="90000"/>
                </a:lnSpc>
                <a:spcBef>
                  <a:spcPts val="56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suicidal ideation</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rapid cycling</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psychotic symptoms</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depressive phase</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hopelessness</a:t>
              </a:r>
              <a:endParaRPr/>
            </a:p>
          </p:txBody>
        </p:sp>
        <p:sp>
          <p:nvSpPr>
            <p:cNvPr id="145" name="Google Shape;145;p4"/>
            <p:cNvSpPr/>
            <p:nvPr/>
          </p:nvSpPr>
          <p:spPr>
            <a:xfrm>
              <a:off x="7229475" y="330509"/>
              <a:ext cx="3286125" cy="2160423"/>
            </a:xfrm>
            <a:prstGeom prst="rect">
              <a:avLst/>
            </a:prstGeom>
            <a:solidFill>
              <a:srgbClr val="FFCC99"/>
            </a:solidFill>
            <a:ln cap="flat" cmpd="sng" w="285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4"/>
            <p:cNvSpPr txBox="1"/>
            <p:nvPr/>
          </p:nvSpPr>
          <p:spPr>
            <a:xfrm>
              <a:off x="7229475" y="330509"/>
              <a:ext cx="3286125" cy="2160423"/>
            </a:xfrm>
            <a:prstGeom prst="rect">
              <a:avLst/>
            </a:prstGeom>
            <a:noFill/>
            <a:ln>
              <a:noFill/>
            </a:ln>
          </p:spPr>
          <p:txBody>
            <a:bodyPr anchorCtr="0" anchor="t"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1" lang="en-GB" sz="1600">
                  <a:solidFill>
                    <a:schemeClr val="dk1"/>
                  </a:solidFill>
                  <a:latin typeface="Arial"/>
                  <a:ea typeface="Arial"/>
                  <a:cs typeface="Arial"/>
                  <a:sym typeface="Arial"/>
                </a:rPr>
                <a:t>Clinical characteristics</a:t>
              </a:r>
              <a:endParaRPr b="1" sz="1600">
                <a:solidFill>
                  <a:schemeClr val="dk1"/>
                </a:solidFill>
                <a:latin typeface="Arial"/>
                <a:ea typeface="Arial"/>
                <a:cs typeface="Arial"/>
                <a:sym typeface="Arial"/>
              </a:endParaRPr>
            </a:p>
            <a:p>
              <a:pPr indent="-171450" lvl="1" marL="171450" marR="0" rtl="0" algn="l">
                <a:lnSpc>
                  <a:spcPct val="90000"/>
                </a:lnSpc>
                <a:spcBef>
                  <a:spcPts val="56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early onset of mood disorder</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previous suicide attempts</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multiple hospitalisations</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early sexual abuse</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stressful life events</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lack of confidant</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family history of suicide</a:t>
              </a:r>
              <a:endParaRPr/>
            </a:p>
          </p:txBody>
        </p:sp>
        <p:sp>
          <p:nvSpPr>
            <p:cNvPr id="147" name="Google Shape;147;p4"/>
            <p:cNvSpPr/>
            <p:nvPr/>
          </p:nvSpPr>
          <p:spPr>
            <a:xfrm>
              <a:off x="1847130" y="2819544"/>
              <a:ext cx="3286125" cy="1971675"/>
            </a:xfrm>
            <a:prstGeom prst="rect">
              <a:avLst/>
            </a:prstGeom>
            <a:solidFill>
              <a:srgbClr val="FFCC99"/>
            </a:solidFill>
            <a:ln cap="flat" cmpd="sng" w="285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4"/>
            <p:cNvSpPr txBox="1"/>
            <p:nvPr/>
          </p:nvSpPr>
          <p:spPr>
            <a:xfrm>
              <a:off x="1847130" y="2819544"/>
              <a:ext cx="3286125" cy="1971675"/>
            </a:xfrm>
            <a:prstGeom prst="rect">
              <a:avLst/>
            </a:prstGeom>
            <a:noFill/>
            <a:ln>
              <a:noFill/>
            </a:ln>
          </p:spPr>
          <p:txBody>
            <a:bodyPr anchorCtr="0" anchor="t"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Calibri"/>
                <a:buNone/>
              </a:pPr>
              <a:r>
                <a:t/>
              </a:r>
              <a:endParaRPr b="1" sz="1600">
                <a:solidFill>
                  <a:schemeClr val="dk1"/>
                </a:solidFill>
                <a:latin typeface="Arial"/>
                <a:ea typeface="Arial"/>
                <a:cs typeface="Arial"/>
                <a:sym typeface="Arial"/>
              </a:endParaRPr>
            </a:p>
            <a:p>
              <a:pPr indent="0" lvl="0" marL="0" marR="0" rtl="0" algn="ctr">
                <a:lnSpc>
                  <a:spcPct val="90000"/>
                </a:lnSpc>
                <a:spcBef>
                  <a:spcPts val="600"/>
                </a:spcBef>
                <a:spcAft>
                  <a:spcPts val="0"/>
                </a:spcAft>
                <a:buClr>
                  <a:schemeClr val="dk1"/>
                </a:buClr>
                <a:buSzPts val="1600"/>
                <a:buFont typeface="Arial"/>
                <a:buNone/>
              </a:pPr>
              <a:r>
                <a:rPr b="1" lang="en-GB" sz="1600">
                  <a:solidFill>
                    <a:schemeClr val="dk1"/>
                  </a:solidFill>
                  <a:latin typeface="Arial"/>
                  <a:ea typeface="Arial"/>
                  <a:cs typeface="Arial"/>
                  <a:sym typeface="Arial"/>
                </a:rPr>
                <a:t>Co-morbidity</a:t>
              </a:r>
              <a:endParaRPr/>
            </a:p>
            <a:p>
              <a:pPr indent="-171450" lvl="1" marL="171450" marR="0" rtl="0" algn="l">
                <a:lnSpc>
                  <a:spcPct val="90000"/>
                </a:lnSpc>
                <a:spcBef>
                  <a:spcPts val="60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anxiety disorder</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Cluster B personality (antisocial/borderline/histrionic/</a:t>
              </a:r>
              <a:br>
                <a:rPr b="0" i="0" lang="en-GB" sz="1600" u="none" cap="none" strike="noStrike">
                  <a:solidFill>
                    <a:schemeClr val="dk1"/>
                  </a:solidFill>
                  <a:latin typeface="Arial"/>
                  <a:ea typeface="Arial"/>
                  <a:cs typeface="Arial"/>
                  <a:sym typeface="Arial"/>
                </a:rPr>
              </a:br>
              <a:r>
                <a:rPr b="0" i="0" lang="en-GB" sz="1600" u="none" cap="none" strike="noStrike">
                  <a:solidFill>
                    <a:schemeClr val="dk1"/>
                  </a:solidFill>
                  <a:latin typeface="Arial"/>
                  <a:ea typeface="Arial"/>
                  <a:cs typeface="Arial"/>
                  <a:sym typeface="Arial"/>
                </a:rPr>
                <a:t>narcissistic personality disorder)</a:t>
              </a:r>
              <a:endParaRPr/>
            </a:p>
            <a:p>
              <a:pPr indent="-171450" lvl="1" marL="171450" marR="0" rtl="0" algn="l">
                <a:lnSpc>
                  <a:spcPct val="90000"/>
                </a:lnSpc>
                <a:spcBef>
                  <a:spcPts val="24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               substance misuse</a:t>
              </a:r>
              <a:endParaRPr/>
            </a:p>
          </p:txBody>
        </p:sp>
        <p:sp>
          <p:nvSpPr>
            <p:cNvPr id="149" name="Google Shape;149;p4"/>
            <p:cNvSpPr/>
            <p:nvPr/>
          </p:nvSpPr>
          <p:spPr>
            <a:xfrm>
              <a:off x="5461868" y="2819544"/>
              <a:ext cx="3286125" cy="1971675"/>
            </a:xfrm>
            <a:prstGeom prst="rect">
              <a:avLst/>
            </a:prstGeom>
            <a:solidFill>
              <a:srgbClr val="FFCC99"/>
            </a:solidFill>
            <a:ln cap="flat" cmpd="sng" w="285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4"/>
            <p:cNvSpPr txBox="1"/>
            <p:nvPr/>
          </p:nvSpPr>
          <p:spPr>
            <a:xfrm>
              <a:off x="5461868" y="2819544"/>
              <a:ext cx="3286125" cy="1971675"/>
            </a:xfrm>
            <a:prstGeom prst="rect">
              <a:avLst/>
            </a:prstGeom>
            <a:noFill/>
            <a:ln>
              <a:noFill/>
            </a:ln>
          </p:spPr>
          <p:txBody>
            <a:bodyPr anchorCtr="0" anchor="t"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Calibri"/>
                <a:buNone/>
              </a:pPr>
              <a:r>
                <a:t/>
              </a:r>
              <a:endParaRPr b="1" sz="1600">
                <a:solidFill>
                  <a:schemeClr val="dk1"/>
                </a:solidFill>
                <a:latin typeface="Arial"/>
                <a:ea typeface="Arial"/>
                <a:cs typeface="Arial"/>
                <a:sym typeface="Arial"/>
              </a:endParaRPr>
            </a:p>
            <a:p>
              <a:pPr indent="0" lvl="0" marL="0" marR="0" rtl="0" algn="ctr">
                <a:lnSpc>
                  <a:spcPct val="90000"/>
                </a:lnSpc>
                <a:spcBef>
                  <a:spcPts val="560"/>
                </a:spcBef>
                <a:spcAft>
                  <a:spcPts val="0"/>
                </a:spcAft>
                <a:buClr>
                  <a:schemeClr val="dk1"/>
                </a:buClr>
                <a:buSzPts val="1600"/>
                <a:buFont typeface="Calibri"/>
                <a:buNone/>
              </a:pPr>
              <a:r>
                <a:t/>
              </a:r>
              <a:endParaRPr b="1" sz="1600">
                <a:solidFill>
                  <a:schemeClr val="dk1"/>
                </a:solidFill>
                <a:latin typeface="Arial"/>
                <a:ea typeface="Arial"/>
                <a:cs typeface="Arial"/>
                <a:sym typeface="Arial"/>
              </a:endParaRPr>
            </a:p>
            <a:p>
              <a:pPr indent="0" lvl="0" marL="0" marR="0" rtl="0" algn="ctr">
                <a:lnSpc>
                  <a:spcPct val="90000"/>
                </a:lnSpc>
                <a:spcBef>
                  <a:spcPts val="560"/>
                </a:spcBef>
                <a:spcAft>
                  <a:spcPts val="0"/>
                </a:spcAft>
                <a:buClr>
                  <a:schemeClr val="dk1"/>
                </a:buClr>
                <a:buSzPts val="1600"/>
                <a:buFont typeface="Arial"/>
                <a:buNone/>
              </a:pPr>
              <a:r>
                <a:rPr b="1" lang="en-GB" sz="1600">
                  <a:solidFill>
                    <a:schemeClr val="dk1"/>
                  </a:solidFill>
                  <a:latin typeface="Arial"/>
                  <a:ea typeface="Arial"/>
                  <a:cs typeface="Arial"/>
                  <a:sym typeface="Arial"/>
                </a:rPr>
                <a:t>Treatment</a:t>
              </a:r>
              <a:endParaRPr/>
            </a:p>
            <a:p>
              <a:pPr indent="-171450" lvl="1" marL="171450" marR="0" rtl="0" algn="ctr">
                <a:lnSpc>
                  <a:spcPct val="90000"/>
                </a:lnSpc>
                <a:spcBef>
                  <a:spcPts val="560"/>
                </a:spcBef>
                <a:spcAft>
                  <a:spcPts val="0"/>
                </a:spcAft>
                <a:buClr>
                  <a:schemeClr val="dk1"/>
                </a:buClr>
                <a:buSzPts val="1600"/>
                <a:buFont typeface="Arial"/>
                <a:buNone/>
              </a:pPr>
              <a:r>
                <a:rPr b="0" i="0" lang="en-GB" sz="1600" u="none" cap="none" strike="noStrike">
                  <a:solidFill>
                    <a:schemeClr val="dk1"/>
                  </a:solidFill>
                  <a:latin typeface="Arial"/>
                  <a:ea typeface="Arial"/>
                  <a:cs typeface="Arial"/>
                  <a:sym typeface="Arial"/>
                </a:rPr>
                <a:t>duration of treatment (&lt;5 years)</a:t>
              </a:r>
              <a:endParaRPr/>
            </a:p>
          </p:txBody>
        </p:sp>
      </p:grpSp>
      <p:sp>
        <p:nvSpPr>
          <p:cNvPr id="151" name="Google Shape;151;p4"/>
          <p:cNvSpPr txBox="1"/>
          <p:nvPr/>
        </p:nvSpPr>
        <p:spPr>
          <a:xfrm>
            <a:off x="2288628" y="5955324"/>
            <a:ext cx="10515600"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6. Ministry of Health Malaysia. Management of Bipolar Disorder in Adults. Putrajaya: MoH; 2014. </a:t>
            </a:r>
            <a:endParaRPr/>
          </a:p>
        </p:txBody>
      </p:sp>
      <p:sp>
        <p:nvSpPr>
          <p:cNvPr id="152" name="Google Shape;152;p4"/>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5"/>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158" name="Google Shape;158;p5"/>
          <p:cNvGrpSpPr/>
          <p:nvPr/>
        </p:nvGrpSpPr>
        <p:grpSpPr>
          <a:xfrm>
            <a:off x="-759451" y="6449135"/>
            <a:ext cx="8554213" cy="1221581"/>
            <a:chOff x="0" y="0"/>
            <a:chExt cx="3379442" cy="482600"/>
          </a:xfrm>
        </p:grpSpPr>
        <p:sp>
          <p:nvSpPr>
            <p:cNvPr id="159" name="Google Shape;159;p5"/>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60" name="Google Shape;160;p5"/>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161" name="Google Shape;161;p5"/>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162" name="Google Shape;162;p5"/>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163" name="Google Shape;163;p5"/>
          <p:cNvSpPr txBox="1"/>
          <p:nvPr/>
        </p:nvSpPr>
        <p:spPr>
          <a:xfrm>
            <a:off x="733519" y="278423"/>
            <a:ext cx="11133083"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lang="en-GB" sz="3600">
                <a:solidFill>
                  <a:schemeClr val="dk1"/>
                </a:solidFill>
                <a:latin typeface="Arial"/>
                <a:ea typeface="Arial"/>
                <a:cs typeface="Arial"/>
                <a:sym typeface="Arial"/>
              </a:rPr>
              <a:t>RISK FACTORS FOR SUICIDE ATTEMPTS IN CHILDREN AND ADOLESCENTS WITH BD</a:t>
            </a:r>
            <a:r>
              <a:rPr baseline="30000" lang="en-GB" sz="3600">
                <a:solidFill>
                  <a:schemeClr val="dk1"/>
                </a:solidFill>
                <a:latin typeface="Arial"/>
                <a:ea typeface="Arial"/>
                <a:cs typeface="Arial"/>
                <a:sym typeface="Arial"/>
              </a:rPr>
              <a:t>134</a:t>
            </a:r>
            <a:endParaRPr baseline="30000" sz="3600">
              <a:solidFill>
                <a:schemeClr val="dk1"/>
              </a:solidFill>
              <a:latin typeface="Arial"/>
              <a:ea typeface="Arial"/>
              <a:cs typeface="Arial"/>
              <a:sym typeface="Arial"/>
            </a:endParaRPr>
          </a:p>
        </p:txBody>
      </p:sp>
      <p:grpSp>
        <p:nvGrpSpPr>
          <p:cNvPr id="164" name="Google Shape;164;p5"/>
          <p:cNvGrpSpPr/>
          <p:nvPr/>
        </p:nvGrpSpPr>
        <p:grpSpPr>
          <a:xfrm>
            <a:off x="1144017" y="1604972"/>
            <a:ext cx="10135330" cy="4682441"/>
            <a:chOff x="305818" y="986"/>
            <a:chExt cx="10135330" cy="4682441"/>
          </a:xfrm>
        </p:grpSpPr>
        <p:sp>
          <p:nvSpPr>
            <p:cNvPr id="165" name="Google Shape;165;p5"/>
            <p:cNvSpPr/>
            <p:nvPr/>
          </p:nvSpPr>
          <p:spPr>
            <a:xfrm>
              <a:off x="373901" y="986"/>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5"/>
            <p:cNvSpPr txBox="1"/>
            <p:nvPr/>
          </p:nvSpPr>
          <p:spPr>
            <a:xfrm>
              <a:off x="373901" y="986"/>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Early illness onset</a:t>
              </a:r>
              <a:endParaRPr sz="1600">
                <a:solidFill>
                  <a:schemeClr val="dk1"/>
                </a:solidFill>
                <a:latin typeface="Arial"/>
                <a:ea typeface="Arial"/>
                <a:cs typeface="Arial"/>
                <a:sym typeface="Arial"/>
              </a:endParaRPr>
            </a:p>
          </p:txBody>
        </p:sp>
        <p:sp>
          <p:nvSpPr>
            <p:cNvPr id="167" name="Google Shape;167;p5"/>
            <p:cNvSpPr/>
            <p:nvPr/>
          </p:nvSpPr>
          <p:spPr>
            <a:xfrm>
              <a:off x="2949243" y="986"/>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5"/>
            <p:cNvSpPr txBox="1"/>
            <p:nvPr/>
          </p:nvSpPr>
          <p:spPr>
            <a:xfrm>
              <a:off x="2949243" y="986"/>
              <a:ext cx="2341220" cy="1404732"/>
            </a:xfrm>
            <a:prstGeom prst="rect">
              <a:avLst/>
            </a:prstGeom>
            <a:noFill/>
            <a:ln>
              <a:noFill/>
            </a:ln>
          </p:spPr>
          <p:txBody>
            <a:bodyPr anchorCtr="0" anchor="t"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Severe illness characteristics</a:t>
              </a:r>
              <a:endParaRPr sz="1600">
                <a:solidFill>
                  <a:schemeClr val="dk1"/>
                </a:solidFill>
                <a:latin typeface="Arial"/>
                <a:ea typeface="Arial"/>
                <a:cs typeface="Arial"/>
                <a:sym typeface="Arial"/>
              </a:endParaRPr>
            </a:p>
            <a:p>
              <a:pPr indent="-171450" lvl="1" marL="171450" marR="0" rtl="0" algn="ctr">
                <a:lnSpc>
                  <a:spcPct val="90000"/>
                </a:lnSpc>
                <a:spcBef>
                  <a:spcPts val="560"/>
                </a:spcBef>
                <a:spcAft>
                  <a:spcPts val="0"/>
                </a:spcAft>
                <a:buClr>
                  <a:schemeClr val="dk1"/>
                </a:buClr>
                <a:buSzPts val="1600"/>
                <a:buFont typeface="Arial"/>
                <a:buChar char="•"/>
              </a:pPr>
              <a:r>
                <a:rPr b="0" i="0" lang="en-GB" sz="1600" u="none" cap="none" strike="noStrike">
                  <a:solidFill>
                    <a:schemeClr val="dk1"/>
                  </a:solidFill>
                  <a:latin typeface="Arial"/>
                  <a:ea typeface="Arial"/>
                  <a:cs typeface="Arial"/>
                  <a:sym typeface="Arial"/>
                </a:rPr>
                <a:t>psychosis</a:t>
              </a:r>
              <a:endParaRPr b="0" i="0" sz="1600" u="none" cap="none" strike="noStrike">
                <a:solidFill>
                  <a:schemeClr val="dk1"/>
                </a:solidFill>
                <a:latin typeface="Arial"/>
                <a:ea typeface="Arial"/>
                <a:cs typeface="Arial"/>
                <a:sym typeface="Arial"/>
              </a:endParaRPr>
            </a:p>
            <a:p>
              <a:pPr indent="-171450" lvl="1" marL="171450" marR="0" rtl="0" algn="ctr">
                <a:lnSpc>
                  <a:spcPct val="90000"/>
                </a:lnSpc>
                <a:spcBef>
                  <a:spcPts val="240"/>
                </a:spcBef>
                <a:spcAft>
                  <a:spcPts val="0"/>
                </a:spcAft>
                <a:buClr>
                  <a:schemeClr val="dk1"/>
                </a:buClr>
                <a:buSzPts val="1600"/>
                <a:buFont typeface="Arial"/>
                <a:buChar char="•"/>
              </a:pPr>
              <a:r>
                <a:rPr b="0" i="0" lang="en-GB" sz="1600" u="none" cap="none" strike="noStrike">
                  <a:solidFill>
                    <a:schemeClr val="dk1"/>
                  </a:solidFill>
                  <a:latin typeface="Arial"/>
                  <a:ea typeface="Arial"/>
                  <a:cs typeface="Arial"/>
                  <a:sym typeface="Arial"/>
                </a:rPr>
                <a:t>hospitalisation</a:t>
              </a:r>
              <a:endParaRPr b="0" i="0" sz="1600" u="none" cap="none" strike="noStrike">
                <a:solidFill>
                  <a:schemeClr val="dk1"/>
                </a:solidFill>
                <a:latin typeface="Arial"/>
                <a:ea typeface="Arial"/>
                <a:cs typeface="Arial"/>
                <a:sym typeface="Arial"/>
              </a:endParaRPr>
            </a:p>
            <a:p>
              <a:pPr indent="-171450" lvl="1" marL="171450" marR="0" rtl="0" algn="ctr">
                <a:lnSpc>
                  <a:spcPct val="90000"/>
                </a:lnSpc>
                <a:spcBef>
                  <a:spcPts val="240"/>
                </a:spcBef>
                <a:spcAft>
                  <a:spcPts val="0"/>
                </a:spcAft>
                <a:buClr>
                  <a:schemeClr val="dk1"/>
                </a:buClr>
                <a:buSzPts val="1600"/>
                <a:buFont typeface="Arial"/>
                <a:buChar char="•"/>
              </a:pPr>
              <a:r>
                <a:rPr b="0" i="0" lang="en-GB" sz="1600" u="none" cap="none" strike="noStrike">
                  <a:solidFill>
                    <a:schemeClr val="dk1"/>
                  </a:solidFill>
                  <a:latin typeface="Arial"/>
                  <a:ea typeface="Arial"/>
                  <a:cs typeface="Arial"/>
                  <a:sym typeface="Arial"/>
                </a:rPr>
                <a:t>hopelessness</a:t>
              </a:r>
              <a:endParaRPr b="0" i="0" sz="1600" u="none" cap="none" strike="noStrike">
                <a:solidFill>
                  <a:schemeClr val="dk1"/>
                </a:solidFill>
                <a:latin typeface="Arial"/>
                <a:ea typeface="Arial"/>
                <a:cs typeface="Arial"/>
                <a:sym typeface="Arial"/>
              </a:endParaRPr>
            </a:p>
          </p:txBody>
        </p:sp>
        <p:sp>
          <p:nvSpPr>
            <p:cNvPr id="169" name="Google Shape;169;p5"/>
            <p:cNvSpPr/>
            <p:nvPr/>
          </p:nvSpPr>
          <p:spPr>
            <a:xfrm>
              <a:off x="5524586" y="986"/>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5"/>
            <p:cNvSpPr txBox="1"/>
            <p:nvPr/>
          </p:nvSpPr>
          <p:spPr>
            <a:xfrm>
              <a:off x="5524586" y="986"/>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Mixed episode</a:t>
              </a:r>
              <a:endParaRPr sz="1600">
                <a:solidFill>
                  <a:schemeClr val="dk1"/>
                </a:solidFill>
                <a:latin typeface="Arial"/>
                <a:ea typeface="Arial"/>
                <a:cs typeface="Arial"/>
                <a:sym typeface="Arial"/>
              </a:endParaRPr>
            </a:p>
          </p:txBody>
        </p:sp>
        <p:sp>
          <p:nvSpPr>
            <p:cNvPr id="171" name="Google Shape;171;p5"/>
            <p:cNvSpPr/>
            <p:nvPr/>
          </p:nvSpPr>
          <p:spPr>
            <a:xfrm>
              <a:off x="8099928" y="986"/>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5"/>
            <p:cNvSpPr txBox="1"/>
            <p:nvPr/>
          </p:nvSpPr>
          <p:spPr>
            <a:xfrm>
              <a:off x="8099928" y="986"/>
              <a:ext cx="2341220" cy="1404732"/>
            </a:xfrm>
            <a:prstGeom prst="rect">
              <a:avLst/>
            </a:prstGeom>
            <a:noFill/>
            <a:ln>
              <a:noFill/>
            </a:ln>
          </p:spPr>
          <p:txBody>
            <a:bodyPr anchorCtr="0" anchor="t" bIns="53325" lIns="53325" spcFirstLastPara="1" rIns="53325" wrap="square" tIns="53325">
              <a:noAutofit/>
            </a:bodyPr>
            <a:lstStyle/>
            <a:p>
              <a:pPr indent="0" lvl="0" marL="0" marR="0" rtl="0" algn="ctr">
                <a:lnSpc>
                  <a:spcPct val="90000"/>
                </a:lnSpc>
                <a:spcBef>
                  <a:spcPts val="0"/>
                </a:spcBef>
                <a:spcAft>
                  <a:spcPts val="0"/>
                </a:spcAft>
                <a:buClr>
                  <a:schemeClr val="dk1"/>
                </a:buClr>
                <a:buSzPts val="1400"/>
                <a:buFont typeface="Arial"/>
                <a:buNone/>
              </a:pPr>
              <a:r>
                <a:rPr b="0" i="0" lang="en-GB" sz="1400" u="none" strike="noStrike">
                  <a:solidFill>
                    <a:schemeClr val="dk1"/>
                  </a:solidFill>
                  <a:latin typeface="Arial"/>
                  <a:ea typeface="Arial"/>
                  <a:cs typeface="Arial"/>
                  <a:sym typeface="Arial"/>
                </a:rPr>
                <a:t>Co-morbid disorders</a:t>
              </a:r>
              <a:endParaRPr sz="1400">
                <a:solidFill>
                  <a:schemeClr val="dk1"/>
                </a:solidFill>
                <a:latin typeface="Arial"/>
                <a:ea typeface="Arial"/>
                <a:cs typeface="Arial"/>
                <a:sym typeface="Arial"/>
              </a:endParaRPr>
            </a:p>
            <a:p>
              <a:pPr indent="-114300" lvl="1" marL="114300" marR="0" rtl="0" algn="ctr">
                <a:lnSpc>
                  <a:spcPct val="90000"/>
                </a:lnSpc>
                <a:spcBef>
                  <a:spcPts val="490"/>
                </a:spcBef>
                <a:spcAft>
                  <a:spcPts val="0"/>
                </a:spcAft>
                <a:buClr>
                  <a:schemeClr val="dk1"/>
                </a:buClr>
                <a:buSzPts val="1400"/>
                <a:buFont typeface="Arial"/>
                <a:buChar char="•"/>
              </a:pPr>
              <a:r>
                <a:rPr b="0" i="0" lang="en-GB" sz="1400" u="none" cap="none" strike="noStrike">
                  <a:solidFill>
                    <a:schemeClr val="dk1"/>
                  </a:solidFill>
                  <a:latin typeface="Arial"/>
                  <a:ea typeface="Arial"/>
                  <a:cs typeface="Arial"/>
                  <a:sym typeface="Arial"/>
                </a:rPr>
                <a:t>ADHD</a:t>
              </a:r>
              <a:endParaRPr b="0" i="0" sz="1400" u="none" cap="none" strike="noStrike">
                <a:solidFill>
                  <a:schemeClr val="dk1"/>
                </a:solidFill>
                <a:latin typeface="Arial"/>
                <a:ea typeface="Arial"/>
                <a:cs typeface="Arial"/>
                <a:sym typeface="Arial"/>
              </a:endParaRPr>
            </a:p>
            <a:p>
              <a:pPr indent="-114300" lvl="1" marL="114300" marR="0" rtl="0" algn="ctr">
                <a:lnSpc>
                  <a:spcPct val="90000"/>
                </a:lnSpc>
                <a:spcBef>
                  <a:spcPts val="210"/>
                </a:spcBef>
                <a:spcAft>
                  <a:spcPts val="0"/>
                </a:spcAft>
                <a:buClr>
                  <a:schemeClr val="dk1"/>
                </a:buClr>
                <a:buSzPts val="1400"/>
                <a:buFont typeface="Arial"/>
                <a:buChar char="•"/>
              </a:pPr>
              <a:r>
                <a:rPr b="0" i="0" lang="en-GB" sz="1400" u="none" cap="none" strike="noStrike">
                  <a:solidFill>
                    <a:schemeClr val="dk1"/>
                  </a:solidFill>
                  <a:latin typeface="Arial"/>
                  <a:ea typeface="Arial"/>
                  <a:cs typeface="Arial"/>
                  <a:sym typeface="Arial"/>
                </a:rPr>
                <a:t>Substance use disorder</a:t>
              </a:r>
              <a:endParaRPr b="0" i="0" sz="1400" u="none" cap="none" strike="noStrike">
                <a:solidFill>
                  <a:schemeClr val="dk1"/>
                </a:solidFill>
                <a:latin typeface="Arial"/>
                <a:ea typeface="Arial"/>
                <a:cs typeface="Arial"/>
                <a:sym typeface="Arial"/>
              </a:endParaRPr>
            </a:p>
            <a:p>
              <a:pPr indent="-114300" lvl="1" marL="114300" marR="0" rtl="0" algn="ctr">
                <a:lnSpc>
                  <a:spcPct val="90000"/>
                </a:lnSpc>
                <a:spcBef>
                  <a:spcPts val="210"/>
                </a:spcBef>
                <a:spcAft>
                  <a:spcPts val="0"/>
                </a:spcAft>
                <a:buClr>
                  <a:schemeClr val="dk1"/>
                </a:buClr>
                <a:buSzPts val="1400"/>
                <a:buFont typeface="Arial"/>
                <a:buChar char="•"/>
              </a:pPr>
              <a:r>
                <a:rPr b="0" i="0" lang="en-GB" sz="1400" u="none" cap="none" strike="noStrike">
                  <a:solidFill>
                    <a:schemeClr val="dk1"/>
                  </a:solidFill>
                  <a:latin typeface="Arial"/>
                  <a:ea typeface="Arial"/>
                  <a:cs typeface="Arial"/>
                  <a:sym typeface="Arial"/>
                </a:rPr>
                <a:t>Panic disorder</a:t>
              </a:r>
              <a:endParaRPr b="0" i="0" sz="1400" u="none" cap="none" strike="noStrike">
                <a:solidFill>
                  <a:schemeClr val="dk1"/>
                </a:solidFill>
                <a:latin typeface="Arial"/>
                <a:ea typeface="Arial"/>
                <a:cs typeface="Arial"/>
                <a:sym typeface="Arial"/>
              </a:endParaRPr>
            </a:p>
            <a:p>
              <a:pPr indent="-114300" lvl="1" marL="114300" marR="0" rtl="0" algn="ctr">
                <a:lnSpc>
                  <a:spcPct val="90000"/>
                </a:lnSpc>
                <a:spcBef>
                  <a:spcPts val="210"/>
                </a:spcBef>
                <a:spcAft>
                  <a:spcPts val="0"/>
                </a:spcAft>
                <a:buClr>
                  <a:schemeClr val="dk1"/>
                </a:buClr>
                <a:buSzPts val="1400"/>
                <a:buFont typeface="Arial"/>
                <a:buChar char="•"/>
              </a:pPr>
              <a:r>
                <a:rPr b="0" i="0" lang="en-GB" sz="1400" u="none" cap="none" strike="noStrike">
                  <a:solidFill>
                    <a:schemeClr val="dk1"/>
                  </a:solidFill>
                  <a:latin typeface="Arial"/>
                  <a:ea typeface="Arial"/>
                  <a:cs typeface="Arial"/>
                  <a:sym typeface="Arial"/>
                </a:rPr>
                <a:t>Oppositional defiant disorder</a:t>
              </a:r>
              <a:endParaRPr b="0" i="0" sz="1400" u="none" cap="none" strike="noStrike">
                <a:solidFill>
                  <a:schemeClr val="dk1"/>
                </a:solidFill>
                <a:latin typeface="Arial"/>
                <a:ea typeface="Arial"/>
                <a:cs typeface="Arial"/>
                <a:sym typeface="Arial"/>
              </a:endParaRPr>
            </a:p>
          </p:txBody>
        </p:sp>
        <p:sp>
          <p:nvSpPr>
            <p:cNvPr id="173" name="Google Shape;173;p5"/>
            <p:cNvSpPr/>
            <p:nvPr/>
          </p:nvSpPr>
          <p:spPr>
            <a:xfrm>
              <a:off x="305818" y="1639840"/>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5"/>
            <p:cNvSpPr txBox="1"/>
            <p:nvPr/>
          </p:nvSpPr>
          <p:spPr>
            <a:xfrm>
              <a:off x="305818" y="1639840"/>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Past self-injurious behaviour</a:t>
              </a:r>
              <a:endParaRPr sz="1600">
                <a:solidFill>
                  <a:schemeClr val="dk1"/>
                </a:solidFill>
                <a:latin typeface="Arial"/>
                <a:ea typeface="Arial"/>
                <a:cs typeface="Arial"/>
                <a:sym typeface="Arial"/>
              </a:endParaRPr>
            </a:p>
          </p:txBody>
        </p:sp>
        <p:sp>
          <p:nvSpPr>
            <p:cNvPr id="175" name="Google Shape;175;p5"/>
            <p:cNvSpPr/>
            <p:nvPr/>
          </p:nvSpPr>
          <p:spPr>
            <a:xfrm>
              <a:off x="2916583" y="1639840"/>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5"/>
            <p:cNvSpPr txBox="1"/>
            <p:nvPr/>
          </p:nvSpPr>
          <p:spPr>
            <a:xfrm>
              <a:off x="2916583" y="1639840"/>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Past suicide ideation/suicide attempt</a:t>
              </a:r>
              <a:endParaRPr sz="1600">
                <a:solidFill>
                  <a:schemeClr val="dk1"/>
                </a:solidFill>
                <a:latin typeface="Arial"/>
                <a:ea typeface="Arial"/>
                <a:cs typeface="Arial"/>
                <a:sym typeface="Arial"/>
              </a:endParaRPr>
            </a:p>
          </p:txBody>
        </p:sp>
        <p:sp>
          <p:nvSpPr>
            <p:cNvPr id="177" name="Google Shape;177;p5"/>
            <p:cNvSpPr/>
            <p:nvPr/>
          </p:nvSpPr>
          <p:spPr>
            <a:xfrm>
              <a:off x="5491926" y="1639840"/>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5"/>
            <p:cNvSpPr txBox="1"/>
            <p:nvPr/>
          </p:nvSpPr>
          <p:spPr>
            <a:xfrm>
              <a:off x="5491926" y="1639840"/>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Past physical/sexual abuse</a:t>
              </a:r>
              <a:endParaRPr sz="1600">
                <a:solidFill>
                  <a:schemeClr val="dk1"/>
                </a:solidFill>
                <a:latin typeface="Arial"/>
                <a:ea typeface="Arial"/>
                <a:cs typeface="Arial"/>
                <a:sym typeface="Arial"/>
              </a:endParaRPr>
            </a:p>
          </p:txBody>
        </p:sp>
        <p:sp>
          <p:nvSpPr>
            <p:cNvPr id="179" name="Google Shape;179;p5"/>
            <p:cNvSpPr/>
            <p:nvPr/>
          </p:nvSpPr>
          <p:spPr>
            <a:xfrm>
              <a:off x="8067268" y="1639840"/>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5"/>
            <p:cNvSpPr txBox="1"/>
            <p:nvPr/>
          </p:nvSpPr>
          <p:spPr>
            <a:xfrm>
              <a:off x="8067268" y="1639840"/>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Parental depression</a:t>
              </a:r>
              <a:endParaRPr sz="1600">
                <a:solidFill>
                  <a:schemeClr val="dk1"/>
                </a:solidFill>
                <a:latin typeface="Arial"/>
                <a:ea typeface="Arial"/>
                <a:cs typeface="Arial"/>
                <a:sym typeface="Arial"/>
              </a:endParaRPr>
            </a:p>
          </p:txBody>
        </p:sp>
        <p:sp>
          <p:nvSpPr>
            <p:cNvPr id="181" name="Google Shape;181;p5"/>
            <p:cNvSpPr/>
            <p:nvPr/>
          </p:nvSpPr>
          <p:spPr>
            <a:xfrm>
              <a:off x="2881161" y="3278695"/>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5"/>
            <p:cNvSpPr txBox="1"/>
            <p:nvPr/>
          </p:nvSpPr>
          <p:spPr>
            <a:xfrm>
              <a:off x="2881161" y="3278695"/>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Family history of suicidality</a:t>
              </a:r>
              <a:endParaRPr sz="1600">
                <a:solidFill>
                  <a:schemeClr val="dk1"/>
                </a:solidFill>
                <a:latin typeface="Arial"/>
                <a:ea typeface="Arial"/>
                <a:cs typeface="Arial"/>
                <a:sym typeface="Arial"/>
              </a:endParaRPr>
            </a:p>
          </p:txBody>
        </p:sp>
        <p:sp>
          <p:nvSpPr>
            <p:cNvPr id="183" name="Google Shape;183;p5"/>
            <p:cNvSpPr/>
            <p:nvPr/>
          </p:nvSpPr>
          <p:spPr>
            <a:xfrm>
              <a:off x="5456503" y="3278695"/>
              <a:ext cx="2341220" cy="1404732"/>
            </a:xfrm>
            <a:prstGeom prst="rect">
              <a:avLst/>
            </a:prstGeom>
            <a:solidFill>
              <a:srgbClr val="B3C6E7"/>
            </a:solidFill>
            <a:ln cap="flat" cmpd="sng" w="38100">
              <a:solidFill>
                <a:srgbClr val="C55A1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5"/>
            <p:cNvSpPr txBox="1"/>
            <p:nvPr/>
          </p:nvSpPr>
          <p:spPr>
            <a:xfrm>
              <a:off x="5456503" y="3278695"/>
              <a:ext cx="2341220" cy="1404732"/>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chemeClr val="dk1"/>
                </a:buClr>
                <a:buSzPts val="1600"/>
                <a:buFont typeface="Arial"/>
                <a:buNone/>
              </a:pPr>
              <a:r>
                <a:rPr b="0" i="0" lang="en-GB" sz="1600" u="none" strike="noStrike">
                  <a:solidFill>
                    <a:schemeClr val="dk1"/>
                  </a:solidFill>
                  <a:latin typeface="Arial"/>
                  <a:ea typeface="Arial"/>
                  <a:cs typeface="Arial"/>
                  <a:sym typeface="Arial"/>
                </a:rPr>
                <a:t>Poor family functioning </a:t>
              </a:r>
              <a:endParaRPr sz="1600">
                <a:solidFill>
                  <a:schemeClr val="dk1"/>
                </a:solidFill>
                <a:latin typeface="Arial"/>
                <a:ea typeface="Arial"/>
                <a:cs typeface="Arial"/>
                <a:sym typeface="Arial"/>
              </a:endParaRPr>
            </a:p>
          </p:txBody>
        </p:sp>
      </p:grpSp>
      <p:sp>
        <p:nvSpPr>
          <p:cNvPr id="185" name="Google Shape;185;p5"/>
          <p:cNvSpPr txBox="1"/>
          <p:nvPr/>
        </p:nvSpPr>
        <p:spPr>
          <a:xfrm>
            <a:off x="7351797" y="6471043"/>
            <a:ext cx="106788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200" u="none" strike="noStrike">
                <a:solidFill>
                  <a:schemeClr val="dk1"/>
                </a:solidFill>
                <a:latin typeface="Arial"/>
                <a:ea typeface="Arial"/>
                <a:cs typeface="Arial"/>
                <a:sym typeface="Arial"/>
              </a:rPr>
              <a:t>134. Hauser M, Galling B, Correll CU. 2013;15(5):507-23. </a:t>
            </a:r>
            <a:endParaRPr/>
          </a:p>
        </p:txBody>
      </p:sp>
      <p:sp>
        <p:nvSpPr>
          <p:cNvPr id="186" name="Google Shape;186;p5"/>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6"/>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192" name="Google Shape;192;p6"/>
          <p:cNvGrpSpPr/>
          <p:nvPr/>
        </p:nvGrpSpPr>
        <p:grpSpPr>
          <a:xfrm>
            <a:off x="-759451" y="6449135"/>
            <a:ext cx="8554213" cy="1221581"/>
            <a:chOff x="0" y="0"/>
            <a:chExt cx="3379442" cy="482600"/>
          </a:xfrm>
        </p:grpSpPr>
        <p:sp>
          <p:nvSpPr>
            <p:cNvPr id="193" name="Google Shape;193;p6"/>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94" name="Google Shape;194;p6"/>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195" name="Google Shape;195;p6"/>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196" name="Google Shape;196;p6"/>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197" name="Google Shape;197;p6"/>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198" name="Google Shape;198;p6"/>
          <p:cNvSpPr txBox="1"/>
          <p:nvPr/>
        </p:nvSpPr>
        <p:spPr>
          <a:xfrm>
            <a:off x="1976745" y="366217"/>
            <a:ext cx="10168908"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lang="en-GB" sz="3600">
                <a:solidFill>
                  <a:schemeClr val="dk1"/>
                </a:solidFill>
                <a:latin typeface="Arial"/>
                <a:ea typeface="Arial"/>
                <a:cs typeface="Arial"/>
                <a:sym typeface="Arial"/>
              </a:rPr>
              <a:t>PROTECTIVE FACTORS FOR SUICIDAL BEHAVIOUR</a:t>
            </a:r>
            <a:endParaRPr b="1" sz="3600">
              <a:solidFill>
                <a:schemeClr val="dk1"/>
              </a:solidFill>
              <a:latin typeface="Arial"/>
              <a:ea typeface="Arial"/>
              <a:cs typeface="Arial"/>
              <a:sym typeface="Arial"/>
            </a:endParaRPr>
          </a:p>
        </p:txBody>
      </p:sp>
      <p:sp>
        <p:nvSpPr>
          <p:cNvPr id="199" name="Google Shape;199;p6"/>
          <p:cNvSpPr txBox="1"/>
          <p:nvPr/>
        </p:nvSpPr>
        <p:spPr>
          <a:xfrm>
            <a:off x="2023092" y="1595500"/>
            <a:ext cx="9012770" cy="4351338"/>
          </a:xfrm>
          <a:prstGeom prst="rect">
            <a:avLst/>
          </a:prstGeom>
          <a:noFill/>
          <a:ln>
            <a:noFill/>
          </a:ln>
        </p:spPr>
        <p:txBody>
          <a:bodyPr anchorCtr="0" anchor="t" bIns="45700" lIns="91425" spcFirstLastPara="1" rIns="91425" wrap="square" tIns="45700">
            <a:normAutofit/>
          </a:bodyPr>
          <a:lstStyle/>
          <a:p>
            <a:pPr indent="-228600" lvl="0" marL="228600" marR="0" rtl="0" algn="just">
              <a:lnSpc>
                <a:spcPct val="90000"/>
              </a:lnSpc>
              <a:spcBef>
                <a:spcPts val="0"/>
              </a:spcBef>
              <a:spcAft>
                <a:spcPts val="0"/>
              </a:spcAft>
              <a:buClr>
                <a:srgbClr val="000000"/>
              </a:buClr>
              <a:buSzPts val="3200"/>
              <a:buFont typeface="Arial"/>
              <a:buChar char="•"/>
            </a:pPr>
            <a:r>
              <a:rPr b="1" lang="en-GB" sz="3200">
                <a:solidFill>
                  <a:srgbClr val="000000"/>
                </a:solidFill>
                <a:latin typeface="Arial"/>
                <a:ea typeface="Arial"/>
                <a:cs typeface="Arial"/>
                <a:sym typeface="Arial"/>
              </a:rPr>
              <a:t>Limited evidence.</a:t>
            </a:r>
            <a:endParaRPr/>
          </a:p>
          <a:p>
            <a:pPr indent="-228600" lvl="0" marL="228600" marR="0" rtl="0" algn="just">
              <a:lnSpc>
                <a:spcPct val="90000"/>
              </a:lnSpc>
              <a:spcBef>
                <a:spcPts val="1000"/>
              </a:spcBef>
              <a:spcAft>
                <a:spcPts val="0"/>
              </a:spcAft>
              <a:buClr>
                <a:srgbClr val="000000"/>
              </a:buClr>
              <a:buSzPts val="3200"/>
              <a:buFont typeface="Arial"/>
              <a:buChar char="•"/>
            </a:pPr>
            <a:r>
              <a:rPr lang="en-GB" sz="3200">
                <a:solidFill>
                  <a:srgbClr val="000000"/>
                </a:solidFill>
                <a:latin typeface="Arial"/>
                <a:ea typeface="Arial"/>
                <a:cs typeface="Arial"/>
                <a:sym typeface="Arial"/>
              </a:rPr>
              <a:t>In </a:t>
            </a:r>
            <a:r>
              <a:rPr lang="en-GB" sz="3200">
                <a:solidFill>
                  <a:schemeClr val="dk1"/>
                </a:solidFill>
                <a:latin typeface="Arial"/>
                <a:ea typeface="Arial"/>
                <a:cs typeface="Arial"/>
                <a:sym typeface="Arial"/>
              </a:rPr>
              <a:t>euthymic adult outpatients with BD </a:t>
            </a:r>
            <a:r>
              <a:rPr i="1" lang="en-GB" sz="3200">
                <a:solidFill>
                  <a:schemeClr val="dk1"/>
                </a:solidFill>
                <a:latin typeface="Arial"/>
                <a:ea typeface="Arial"/>
                <a:cs typeface="Arial"/>
                <a:sym typeface="Arial"/>
              </a:rPr>
              <a:t>personal</a:t>
            </a:r>
            <a:r>
              <a:rPr lang="en-GB" sz="3200">
                <a:solidFill>
                  <a:schemeClr val="dk1"/>
                </a:solidFill>
                <a:latin typeface="Arial"/>
                <a:ea typeface="Arial"/>
                <a:cs typeface="Arial"/>
                <a:sym typeface="Arial"/>
              </a:rPr>
              <a:t> religious activities (e.g. meditation, prayers and religious studies) and religious integration in daily living exerted a protective effect against suicide attempts.</a:t>
            </a:r>
            <a:r>
              <a:rPr baseline="30000" lang="en-GB" sz="3200">
                <a:solidFill>
                  <a:schemeClr val="dk1"/>
                </a:solidFill>
                <a:latin typeface="Arial"/>
                <a:ea typeface="Arial"/>
                <a:cs typeface="Arial"/>
                <a:sym typeface="Arial"/>
              </a:rPr>
              <a:t>136</a:t>
            </a:r>
            <a:endParaRPr sz="3200">
              <a:solidFill>
                <a:schemeClr val="dk1"/>
              </a:solidFill>
              <a:latin typeface="Arial"/>
              <a:ea typeface="Arial"/>
              <a:cs typeface="Arial"/>
              <a:sym typeface="Arial"/>
            </a:endParaRPr>
          </a:p>
          <a:p>
            <a:pPr indent="-25400" lvl="0" marL="228600" marR="0" rtl="0" algn="just">
              <a:lnSpc>
                <a:spcPct val="90000"/>
              </a:lnSpc>
              <a:spcBef>
                <a:spcPts val="1000"/>
              </a:spcBef>
              <a:spcAft>
                <a:spcPts val="0"/>
              </a:spcAft>
              <a:buClr>
                <a:schemeClr val="dk1"/>
              </a:buClr>
              <a:buSzPts val="3200"/>
              <a:buFont typeface="Arial"/>
              <a:buNone/>
            </a:pPr>
            <a:r>
              <a:t/>
            </a:r>
            <a:endParaRPr sz="3200">
              <a:solidFill>
                <a:schemeClr val="dk1"/>
              </a:solidFill>
              <a:latin typeface="Arial"/>
              <a:ea typeface="Arial"/>
              <a:cs typeface="Arial"/>
              <a:sym typeface="Arial"/>
            </a:endParaRPr>
          </a:p>
        </p:txBody>
      </p:sp>
      <p:sp>
        <p:nvSpPr>
          <p:cNvPr id="200" name="Google Shape;200;p6"/>
          <p:cNvSpPr txBox="1"/>
          <p:nvPr/>
        </p:nvSpPr>
        <p:spPr>
          <a:xfrm>
            <a:off x="6529477" y="5440819"/>
            <a:ext cx="1067888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strike="noStrike">
                <a:solidFill>
                  <a:schemeClr val="dk1"/>
                </a:solidFill>
                <a:latin typeface="Calibri"/>
                <a:ea typeface="Calibri"/>
                <a:cs typeface="Calibri"/>
                <a:sym typeface="Calibri"/>
              </a:rPr>
              <a:t>136. Caribé AC, Studart P, Bezerra-Filho S, et al. 2015;186:156-61. </a:t>
            </a:r>
            <a:endParaRPr/>
          </a:p>
        </p:txBody>
      </p:sp>
      <p:sp>
        <p:nvSpPr>
          <p:cNvPr id="201" name="Google Shape;201;p6"/>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7"/>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207" name="Google Shape;207;p7"/>
          <p:cNvGrpSpPr/>
          <p:nvPr/>
        </p:nvGrpSpPr>
        <p:grpSpPr>
          <a:xfrm>
            <a:off x="-759451" y="6449135"/>
            <a:ext cx="8554213" cy="1221581"/>
            <a:chOff x="0" y="0"/>
            <a:chExt cx="3379442" cy="482600"/>
          </a:xfrm>
        </p:grpSpPr>
        <p:sp>
          <p:nvSpPr>
            <p:cNvPr id="208" name="Google Shape;208;p7"/>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209" name="Google Shape;209;p7"/>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210" name="Google Shape;210;p7"/>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211" name="Google Shape;211;p7"/>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212" name="Google Shape;212;p7"/>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213" name="Google Shape;213;p7"/>
          <p:cNvSpPr txBox="1"/>
          <p:nvPr/>
        </p:nvSpPr>
        <p:spPr>
          <a:xfrm>
            <a:off x="2343806" y="409903"/>
            <a:ext cx="9009993" cy="128078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lang="en-GB" sz="3600">
                <a:solidFill>
                  <a:schemeClr val="dk1"/>
                </a:solidFill>
                <a:latin typeface="Arial"/>
                <a:ea typeface="Arial"/>
                <a:cs typeface="Arial"/>
                <a:sym typeface="Arial"/>
              </a:rPr>
              <a:t>EFFECTIVE AND SAFE INTERVENTIONS FOR SUICIDAL BEHAVIOUR IN BD</a:t>
            </a:r>
            <a:endParaRPr b="1" sz="3600">
              <a:solidFill>
                <a:schemeClr val="dk1"/>
              </a:solidFill>
              <a:latin typeface="Arial"/>
              <a:ea typeface="Arial"/>
              <a:cs typeface="Arial"/>
              <a:sym typeface="Arial"/>
            </a:endParaRPr>
          </a:p>
        </p:txBody>
      </p:sp>
      <p:sp>
        <p:nvSpPr>
          <p:cNvPr id="214" name="Google Shape;214;p7"/>
          <p:cNvSpPr txBox="1"/>
          <p:nvPr/>
        </p:nvSpPr>
        <p:spPr>
          <a:xfrm>
            <a:off x="1975527" y="1757875"/>
            <a:ext cx="9009994" cy="4351338"/>
          </a:xfrm>
          <a:prstGeom prst="rect">
            <a:avLst/>
          </a:prstGeom>
          <a:noFill/>
          <a:ln>
            <a:noFill/>
          </a:ln>
        </p:spPr>
        <p:txBody>
          <a:bodyPr anchorCtr="0" anchor="t" bIns="45700" lIns="91425" spcFirstLastPara="1" rIns="91425" wrap="square" tIns="45700">
            <a:normAutofit/>
          </a:bodyPr>
          <a:lstStyle/>
          <a:p>
            <a:pPr indent="-228600" lvl="0" marL="228600" marR="0" rtl="0" algn="just">
              <a:lnSpc>
                <a:spcPct val="90000"/>
              </a:lnSpc>
              <a:spcBef>
                <a:spcPts val="0"/>
              </a:spcBef>
              <a:spcAft>
                <a:spcPts val="0"/>
              </a:spcAft>
              <a:buClr>
                <a:schemeClr val="dk1"/>
              </a:buClr>
              <a:buSzPts val="2800"/>
              <a:buFont typeface="Arial"/>
              <a:buChar char="•"/>
            </a:pPr>
            <a:r>
              <a:rPr lang="en-GB" sz="2800">
                <a:solidFill>
                  <a:schemeClr val="dk1"/>
                </a:solidFill>
                <a:latin typeface="Arial"/>
                <a:ea typeface="Arial"/>
                <a:cs typeface="Arial"/>
                <a:sym typeface="Arial"/>
              </a:rPr>
              <a:t>Suicidal behaviour in BD has to be managed in a </a:t>
            </a:r>
            <a:r>
              <a:rPr b="1" lang="en-GB" sz="2800">
                <a:solidFill>
                  <a:schemeClr val="dk1"/>
                </a:solidFill>
                <a:latin typeface="Arial"/>
                <a:ea typeface="Arial"/>
                <a:cs typeface="Arial"/>
                <a:sym typeface="Arial"/>
              </a:rPr>
              <a:t>person-centered collaborative approach requiring both clinical and community-based strategies.</a:t>
            </a:r>
            <a:r>
              <a:rPr baseline="30000" lang="en-GB" sz="2800">
                <a:solidFill>
                  <a:schemeClr val="dk1"/>
                </a:solidFill>
                <a:latin typeface="Arial"/>
                <a:ea typeface="Arial"/>
                <a:cs typeface="Arial"/>
                <a:sym typeface="Arial"/>
              </a:rPr>
              <a:t>132</a:t>
            </a:r>
            <a:endParaRPr/>
          </a:p>
          <a:p>
            <a:pPr indent="0" lvl="0" marL="0" marR="0" rtl="0" algn="just">
              <a:lnSpc>
                <a:spcPct val="90000"/>
              </a:lnSpc>
              <a:spcBef>
                <a:spcPts val="1000"/>
              </a:spcBef>
              <a:spcAft>
                <a:spcPts val="0"/>
              </a:spcAft>
              <a:buClr>
                <a:schemeClr val="dk1"/>
              </a:buClr>
              <a:buSzPts val="2800"/>
              <a:buFont typeface="Arial"/>
              <a:buNone/>
            </a:pPr>
            <a:r>
              <a:t/>
            </a:r>
            <a:endParaRPr baseline="30000" sz="2800">
              <a:solidFill>
                <a:schemeClr val="dk1"/>
              </a:solidFill>
              <a:latin typeface="Arial"/>
              <a:ea typeface="Arial"/>
              <a:cs typeface="Arial"/>
              <a:sym typeface="Arial"/>
            </a:endParaRPr>
          </a:p>
          <a:p>
            <a:pPr indent="-228600" lvl="0" marL="228600" marR="0" rtl="0" algn="just">
              <a:lnSpc>
                <a:spcPct val="90000"/>
              </a:lnSpc>
              <a:spcBef>
                <a:spcPts val="1000"/>
              </a:spcBef>
              <a:spcAft>
                <a:spcPts val="0"/>
              </a:spcAft>
              <a:buClr>
                <a:schemeClr val="dk1"/>
              </a:buClr>
              <a:buSzPts val="2800"/>
              <a:buFont typeface="Arial"/>
              <a:buChar char="•"/>
            </a:pPr>
            <a:r>
              <a:rPr lang="en-GB" sz="2800">
                <a:solidFill>
                  <a:schemeClr val="dk1"/>
                </a:solidFill>
                <a:latin typeface="Arial"/>
                <a:ea typeface="Arial"/>
                <a:cs typeface="Arial"/>
                <a:sym typeface="Arial"/>
              </a:rPr>
              <a:t>This CPG provides evidence and discussion for pharmacological, physical treatments and psychological interventions.</a:t>
            </a:r>
            <a:endParaRPr/>
          </a:p>
        </p:txBody>
      </p:sp>
      <p:sp>
        <p:nvSpPr>
          <p:cNvPr id="215" name="Google Shape;215;p7"/>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8"/>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221" name="Google Shape;221;p8"/>
          <p:cNvGrpSpPr/>
          <p:nvPr/>
        </p:nvGrpSpPr>
        <p:grpSpPr>
          <a:xfrm>
            <a:off x="-759451" y="6449135"/>
            <a:ext cx="8554213" cy="1221581"/>
            <a:chOff x="0" y="0"/>
            <a:chExt cx="3379442" cy="482600"/>
          </a:xfrm>
        </p:grpSpPr>
        <p:sp>
          <p:nvSpPr>
            <p:cNvPr id="222" name="Google Shape;222;p8"/>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223" name="Google Shape;223;p8"/>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224" name="Google Shape;224;p8"/>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225" name="Google Shape;225;p8"/>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226" name="Google Shape;226;p8"/>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227" name="Google Shape;227;p8"/>
          <p:cNvSpPr txBox="1"/>
          <p:nvPr/>
        </p:nvSpPr>
        <p:spPr>
          <a:xfrm>
            <a:off x="2343806" y="409903"/>
            <a:ext cx="9009993" cy="128078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lang="en-GB" sz="3600">
                <a:solidFill>
                  <a:schemeClr val="dk1"/>
                </a:solidFill>
                <a:latin typeface="Arial"/>
                <a:ea typeface="Arial"/>
                <a:cs typeface="Arial"/>
                <a:sym typeface="Arial"/>
              </a:rPr>
              <a:t>EFFECTIVE AND SAFE INTERVENTIONS FOR SUICIDAL BEHAVIOUR IN BD</a:t>
            </a:r>
            <a:endParaRPr b="1" sz="3600">
              <a:solidFill>
                <a:schemeClr val="dk1"/>
              </a:solidFill>
              <a:latin typeface="Arial"/>
              <a:ea typeface="Arial"/>
              <a:cs typeface="Arial"/>
              <a:sym typeface="Arial"/>
            </a:endParaRPr>
          </a:p>
        </p:txBody>
      </p:sp>
      <p:sp>
        <p:nvSpPr>
          <p:cNvPr id="228" name="Google Shape;228;p8"/>
          <p:cNvSpPr txBox="1"/>
          <p:nvPr/>
        </p:nvSpPr>
        <p:spPr>
          <a:xfrm>
            <a:off x="2170926" y="1548951"/>
            <a:ext cx="9009993" cy="4560262"/>
          </a:xfrm>
          <a:prstGeom prst="rect">
            <a:avLst/>
          </a:prstGeom>
          <a:noFill/>
          <a:ln>
            <a:noFill/>
          </a:ln>
        </p:spPr>
        <p:txBody>
          <a:bodyPr anchorCtr="0" anchor="t" bIns="45700" lIns="91425" spcFirstLastPara="1" rIns="91425" wrap="square" tIns="45700">
            <a:normAutofit/>
          </a:bodyPr>
          <a:lstStyle/>
          <a:p>
            <a:pPr indent="-228600" lvl="0" marL="228600" marR="0" rtl="0" algn="just">
              <a:lnSpc>
                <a:spcPct val="90000"/>
              </a:lnSpc>
              <a:spcBef>
                <a:spcPts val="0"/>
              </a:spcBef>
              <a:spcAft>
                <a:spcPts val="0"/>
              </a:spcAft>
              <a:buClr>
                <a:schemeClr val="dk1"/>
              </a:buClr>
              <a:buSzPts val="2400"/>
              <a:buFont typeface="Arial"/>
              <a:buChar char="•"/>
            </a:pPr>
            <a:r>
              <a:rPr b="1" lang="en-GB" sz="2400">
                <a:solidFill>
                  <a:schemeClr val="dk1"/>
                </a:solidFill>
                <a:latin typeface="Arial"/>
                <a:ea typeface="Arial"/>
                <a:cs typeface="Arial"/>
                <a:sym typeface="Arial"/>
              </a:rPr>
              <a:t>Lithium</a:t>
            </a:r>
            <a:endParaRPr/>
          </a:p>
          <a:p>
            <a:pPr indent="-228600" lvl="1" marL="685800" marR="0" rtl="0" algn="just">
              <a:lnSpc>
                <a:spcPct val="90000"/>
              </a:lnSpc>
              <a:spcBef>
                <a:spcPts val="50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A systematic review of adults with BD showed:</a:t>
            </a:r>
            <a:r>
              <a:rPr b="0" baseline="30000" i="0" lang="en-GB" sz="2400" u="none" cap="none" strike="noStrike">
                <a:solidFill>
                  <a:schemeClr val="dk1"/>
                </a:solidFill>
                <a:latin typeface="Arial"/>
                <a:ea typeface="Arial"/>
                <a:cs typeface="Arial"/>
                <a:sym typeface="Arial"/>
              </a:rPr>
              <a:t>30, level I </a:t>
            </a:r>
            <a:endParaRPr b="0" i="0" sz="2400" u="none" cap="none" strike="noStrike">
              <a:solidFill>
                <a:schemeClr val="dk1"/>
              </a:solidFill>
              <a:latin typeface="Arial"/>
              <a:ea typeface="Arial"/>
              <a:cs typeface="Arial"/>
              <a:sym typeface="Arial"/>
            </a:endParaRPr>
          </a:p>
          <a:p>
            <a:pPr indent="-228600" lvl="2" marL="1143000" marR="0" rtl="0" algn="just">
              <a:lnSpc>
                <a:spcPct val="90000"/>
              </a:lnSpc>
              <a:spcBef>
                <a:spcPts val="50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combination of olanzapine and lithium significantly reduced suicidal item score of HAM-D vs lithium alone </a:t>
            </a:r>
            <a:endParaRPr/>
          </a:p>
          <a:p>
            <a:pPr indent="-228600" lvl="2" marL="1143000" marR="0" rtl="0" algn="just">
              <a:lnSpc>
                <a:spcPct val="90000"/>
              </a:lnSpc>
              <a:spcBef>
                <a:spcPts val="50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lithium and valproate were equally effective in reducing suicide ideation among suicidal attempters </a:t>
            </a:r>
            <a:endParaRPr/>
          </a:p>
          <a:p>
            <a:pPr indent="-228600" lvl="2" marL="1143000" marR="0" rtl="0" algn="just">
              <a:lnSpc>
                <a:spcPct val="90000"/>
              </a:lnSpc>
              <a:spcBef>
                <a:spcPts val="500"/>
              </a:spcBef>
              <a:spcAft>
                <a:spcPts val="0"/>
              </a:spcAft>
              <a:buClr>
                <a:schemeClr val="dk1"/>
              </a:buClr>
              <a:buSzPts val="2400"/>
              <a:buFont typeface="Arial"/>
              <a:buChar char="•"/>
            </a:pPr>
            <a:r>
              <a:rPr b="0" i="1" lang="en-GB" sz="2400" u="none" cap="none" strike="noStrike">
                <a:solidFill>
                  <a:schemeClr val="dk1"/>
                </a:solidFill>
                <a:latin typeface="Arial"/>
                <a:ea typeface="Arial"/>
                <a:cs typeface="Arial"/>
                <a:sym typeface="Arial"/>
              </a:rPr>
              <a:t>no definitive evidence on anti-suicidal effect of lithium</a:t>
            </a:r>
            <a:r>
              <a:rPr b="0" i="0" lang="en-GB" sz="2400" u="none" cap="none" strike="noStrike">
                <a:solidFill>
                  <a:schemeClr val="dk1"/>
                </a:solidFill>
                <a:latin typeface="Arial"/>
                <a:ea typeface="Arial"/>
                <a:cs typeface="Arial"/>
                <a:sym typeface="Arial"/>
              </a:rPr>
              <a:t>.</a:t>
            </a:r>
            <a:endParaRPr/>
          </a:p>
          <a:p>
            <a:pPr indent="0" lvl="2" marL="914400" marR="0" rtl="0" algn="just">
              <a:lnSpc>
                <a:spcPct val="90000"/>
              </a:lnSpc>
              <a:spcBef>
                <a:spcPts val="50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228600" lvl="1" marL="685800" marR="0" rtl="0" algn="just">
              <a:lnSpc>
                <a:spcPct val="90000"/>
              </a:lnSpc>
              <a:spcBef>
                <a:spcPts val="500"/>
              </a:spcBef>
              <a:spcAft>
                <a:spcPts val="0"/>
              </a:spcAft>
              <a:buClr>
                <a:schemeClr val="dk1"/>
              </a:buClr>
              <a:buSzPts val="2400"/>
              <a:buFont typeface="Arial"/>
              <a:buChar char="•"/>
            </a:pPr>
            <a:r>
              <a:rPr b="0" i="0" lang="en-GB" sz="2400" u="none" cap="none" strike="noStrike">
                <a:solidFill>
                  <a:schemeClr val="dk1"/>
                </a:solidFill>
                <a:latin typeface="Arial"/>
                <a:ea typeface="Arial"/>
                <a:cs typeface="Arial"/>
                <a:sym typeface="Arial"/>
              </a:rPr>
              <a:t>A meta-analysis of RCTs on adults with mood disorders showed </a:t>
            </a:r>
            <a:r>
              <a:rPr b="0" i="1" lang="en-GB" sz="2400" u="none" cap="none" strike="noStrike">
                <a:solidFill>
                  <a:schemeClr val="dk1"/>
                </a:solidFill>
                <a:latin typeface="Arial"/>
                <a:ea typeface="Arial"/>
                <a:cs typeface="Arial"/>
                <a:sym typeface="Arial"/>
              </a:rPr>
              <a:t>no significant difference </a:t>
            </a:r>
            <a:r>
              <a:rPr b="0" i="0" lang="en-GB" sz="2400" u="none" cap="none" strike="noStrike">
                <a:solidFill>
                  <a:schemeClr val="dk1"/>
                </a:solidFill>
                <a:latin typeface="Arial"/>
                <a:ea typeface="Arial"/>
                <a:cs typeface="Arial"/>
                <a:sym typeface="Arial"/>
              </a:rPr>
              <a:t>between lithium and placebo in suicide and non-fatal suicidal behaviour between the groups.</a:t>
            </a:r>
            <a:r>
              <a:rPr b="0" baseline="30000" i="0" lang="en-GB" sz="2400" u="none" cap="none" strike="noStrike">
                <a:solidFill>
                  <a:schemeClr val="dk1"/>
                </a:solidFill>
                <a:latin typeface="Arial"/>
                <a:ea typeface="Arial"/>
                <a:cs typeface="Arial"/>
                <a:sym typeface="Arial"/>
              </a:rPr>
              <a:t>137, level I</a:t>
            </a:r>
            <a:endParaRPr b="0" i="0" sz="2400" u="none" cap="none" strike="noStrike">
              <a:solidFill>
                <a:schemeClr val="dk1"/>
              </a:solidFill>
              <a:latin typeface="Arial"/>
              <a:ea typeface="Arial"/>
              <a:cs typeface="Arial"/>
              <a:sym typeface="Arial"/>
            </a:endParaRPr>
          </a:p>
          <a:p>
            <a:pPr indent="-76200" lvl="0" marL="228600" marR="0" rtl="0" algn="just">
              <a:lnSpc>
                <a:spcPct val="90000"/>
              </a:lnSpc>
              <a:spcBef>
                <a:spcPts val="100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p:txBody>
      </p:sp>
      <p:sp>
        <p:nvSpPr>
          <p:cNvPr id="229" name="Google Shape;229;p8"/>
          <p:cNvSpPr txBox="1"/>
          <p:nvPr/>
        </p:nvSpPr>
        <p:spPr>
          <a:xfrm>
            <a:off x="7363837" y="5889729"/>
            <a:ext cx="654172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30. Fountoulakis KN, Tohen M, Zarate CA, 2022;54:100-15. </a:t>
            </a:r>
            <a:endParaRPr/>
          </a:p>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137. Nabi Z, Stansfeld J, Plöderl M, et al.. 2022;31:e65. </a:t>
            </a:r>
            <a:endParaRPr/>
          </a:p>
        </p:txBody>
      </p:sp>
      <p:sp>
        <p:nvSpPr>
          <p:cNvPr id="230" name="Google Shape;230;p8"/>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9"/>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grpSp>
        <p:nvGrpSpPr>
          <p:cNvPr id="236" name="Google Shape;236;p9"/>
          <p:cNvGrpSpPr/>
          <p:nvPr/>
        </p:nvGrpSpPr>
        <p:grpSpPr>
          <a:xfrm>
            <a:off x="-759451" y="6449135"/>
            <a:ext cx="8554213" cy="1221581"/>
            <a:chOff x="0" y="0"/>
            <a:chExt cx="3379442" cy="482600"/>
          </a:xfrm>
        </p:grpSpPr>
        <p:sp>
          <p:nvSpPr>
            <p:cNvPr id="237" name="Google Shape;237;p9"/>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238" name="Google Shape;238;p9"/>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205144"/>
                </a:lnSpc>
                <a:spcBef>
                  <a:spcPts val="0"/>
                </a:spcBef>
                <a:spcAft>
                  <a:spcPts val="0"/>
                </a:spcAft>
                <a:buNone/>
              </a:pPr>
              <a:r>
                <a:t/>
              </a:r>
              <a:endParaRPr sz="933">
                <a:solidFill>
                  <a:srgbClr val="000000"/>
                </a:solidFill>
                <a:latin typeface="Arial"/>
                <a:ea typeface="Arial"/>
                <a:cs typeface="Arial"/>
                <a:sym typeface="Arial"/>
              </a:endParaRPr>
            </a:p>
          </p:txBody>
        </p:sp>
      </p:grpSp>
      <p:sp>
        <p:nvSpPr>
          <p:cNvPr id="239" name="Google Shape;239;p9"/>
          <p:cNvSpPr/>
          <p:nvPr/>
        </p:nvSpPr>
        <p:spPr>
          <a:xfrm rot="8958111">
            <a:off x="7787725" y="71916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sp>
      <p:sp>
        <p:nvSpPr>
          <p:cNvPr id="240" name="Google Shape;240;p9"/>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93" l="0" r="0" t="-26036"/>
            </a:stretch>
          </a:blipFill>
          <a:ln>
            <a:noFill/>
          </a:ln>
        </p:spPr>
      </p:sp>
      <p:sp>
        <p:nvSpPr>
          <p:cNvPr id="241" name="Google Shape;241;p9"/>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None/>
            </a:pPr>
            <a:r>
              <a:rPr b="1" lang="en-GB" sz="1200">
                <a:solidFill>
                  <a:srgbClr val="462DD4"/>
                </a:solidFill>
                <a:latin typeface="Arial"/>
                <a:ea typeface="Arial"/>
                <a:cs typeface="Arial"/>
                <a:sym typeface="Arial"/>
              </a:rPr>
              <a:t>CPG MANAGEMENT OF BIPOLAR DISORDER (SECOND EDITION)</a:t>
            </a:r>
            <a:endParaRPr/>
          </a:p>
        </p:txBody>
      </p:sp>
      <p:sp>
        <p:nvSpPr>
          <p:cNvPr id="242" name="Google Shape;242;p9"/>
          <p:cNvSpPr txBox="1"/>
          <p:nvPr/>
        </p:nvSpPr>
        <p:spPr>
          <a:xfrm>
            <a:off x="2343806" y="409903"/>
            <a:ext cx="9009993" cy="128078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lang="en-GB" sz="3600">
                <a:solidFill>
                  <a:schemeClr val="dk1"/>
                </a:solidFill>
                <a:latin typeface="Arial"/>
                <a:ea typeface="Arial"/>
                <a:cs typeface="Arial"/>
                <a:sym typeface="Arial"/>
              </a:rPr>
              <a:t>EFFECTIVE AND SAFE INTERVENTIONS FOR SUICIDAL BEHAVIOUR IN BD</a:t>
            </a:r>
            <a:endParaRPr b="1" sz="3600">
              <a:solidFill>
                <a:schemeClr val="dk1"/>
              </a:solidFill>
              <a:latin typeface="Arial"/>
              <a:ea typeface="Arial"/>
              <a:cs typeface="Arial"/>
              <a:sym typeface="Arial"/>
            </a:endParaRPr>
          </a:p>
        </p:txBody>
      </p:sp>
      <p:sp>
        <p:nvSpPr>
          <p:cNvPr id="243" name="Google Shape;243;p9"/>
          <p:cNvSpPr txBox="1"/>
          <p:nvPr/>
        </p:nvSpPr>
        <p:spPr>
          <a:xfrm>
            <a:off x="2127230" y="1875997"/>
            <a:ext cx="9009993" cy="4560262"/>
          </a:xfrm>
          <a:prstGeom prst="rect">
            <a:avLst/>
          </a:prstGeom>
          <a:noFill/>
          <a:ln>
            <a:noFill/>
          </a:ln>
        </p:spPr>
        <p:txBody>
          <a:bodyPr anchorCtr="0" anchor="t" bIns="45700" lIns="91425" spcFirstLastPara="1" rIns="91425" wrap="square" tIns="45700">
            <a:normAutofit/>
          </a:bodyPr>
          <a:lstStyle/>
          <a:p>
            <a:pPr indent="-228600" lvl="0" marL="228600" marR="0" rtl="0" algn="just">
              <a:lnSpc>
                <a:spcPct val="90000"/>
              </a:lnSpc>
              <a:spcBef>
                <a:spcPts val="0"/>
              </a:spcBef>
              <a:spcAft>
                <a:spcPts val="0"/>
              </a:spcAft>
              <a:buClr>
                <a:schemeClr val="dk1"/>
              </a:buClr>
              <a:buSzPts val="2800"/>
              <a:buFont typeface="Arial"/>
              <a:buChar char="•"/>
            </a:pPr>
            <a:r>
              <a:rPr b="1" lang="en-GB" sz="2800">
                <a:solidFill>
                  <a:schemeClr val="dk1"/>
                </a:solidFill>
                <a:latin typeface="Arial"/>
                <a:ea typeface="Arial"/>
                <a:cs typeface="Arial"/>
                <a:sym typeface="Arial"/>
              </a:rPr>
              <a:t>ECT</a:t>
            </a:r>
            <a:endParaRPr/>
          </a:p>
          <a:p>
            <a:pPr indent="-228600" lvl="1" marL="685800" marR="0" rtl="0" algn="just">
              <a:lnSpc>
                <a:spcPct val="90000"/>
              </a:lnSpc>
              <a:spcBef>
                <a:spcPts val="500"/>
              </a:spcBef>
              <a:spcAft>
                <a:spcPts val="0"/>
              </a:spcAft>
              <a:buClr>
                <a:schemeClr val="dk1"/>
              </a:buClr>
              <a:buSzPts val="2800"/>
              <a:buFont typeface="Arial"/>
              <a:buChar char="•"/>
            </a:pPr>
            <a:r>
              <a:rPr b="0" i="0" lang="en-GB" sz="2800" u="none" cap="none" strike="noStrike">
                <a:solidFill>
                  <a:schemeClr val="dk1"/>
                </a:solidFill>
                <a:latin typeface="Arial"/>
                <a:ea typeface="Arial"/>
                <a:cs typeface="Arial"/>
                <a:sym typeface="Arial"/>
              </a:rPr>
              <a:t>In a cohort study on patients &gt;10 years of age with BD, ECT reduced suicide risk in depressive state but not in mania or mixed states compared with psychopharmacotherapy.</a:t>
            </a:r>
            <a:r>
              <a:rPr b="0" baseline="30000" i="0" lang="en-GB" sz="2800" u="none" cap="none" strike="noStrike">
                <a:solidFill>
                  <a:srgbClr val="000000"/>
                </a:solidFill>
                <a:latin typeface="Arial"/>
                <a:ea typeface="Arial"/>
                <a:cs typeface="Arial"/>
                <a:sym typeface="Arial"/>
              </a:rPr>
              <a:t>138</a:t>
            </a:r>
            <a:endParaRPr b="0" i="0" sz="2800" u="none" cap="none" strike="noStrike">
              <a:solidFill>
                <a:srgbClr val="000000"/>
              </a:solidFill>
              <a:latin typeface="Arial"/>
              <a:ea typeface="Arial"/>
              <a:cs typeface="Arial"/>
              <a:sym typeface="Arial"/>
            </a:endParaRPr>
          </a:p>
          <a:p>
            <a:pPr indent="-50800" lvl="0" marL="228600" marR="0" rtl="0" algn="just">
              <a:lnSpc>
                <a:spcPct val="90000"/>
              </a:lnSpc>
              <a:spcBef>
                <a:spcPts val="1000"/>
              </a:spcBef>
              <a:spcAft>
                <a:spcPts val="0"/>
              </a:spcAft>
              <a:buClr>
                <a:schemeClr val="dk1"/>
              </a:buClr>
              <a:buSzPts val="2800"/>
              <a:buFont typeface="Arial"/>
              <a:buNone/>
            </a:pPr>
            <a:r>
              <a:t/>
            </a:r>
            <a:endParaRPr sz="2800">
              <a:solidFill>
                <a:schemeClr val="dk1"/>
              </a:solidFill>
              <a:latin typeface="Calibri"/>
              <a:ea typeface="Calibri"/>
              <a:cs typeface="Calibri"/>
              <a:sym typeface="Calibri"/>
            </a:endParaRPr>
          </a:p>
        </p:txBody>
      </p:sp>
      <p:sp>
        <p:nvSpPr>
          <p:cNvPr id="244" name="Google Shape;244;p9"/>
          <p:cNvSpPr txBox="1"/>
          <p:nvPr/>
        </p:nvSpPr>
        <p:spPr>
          <a:xfrm>
            <a:off x="6519529" y="4041407"/>
            <a:ext cx="654172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 </a:t>
            </a:r>
            <a:endParaRPr/>
          </a:p>
          <a:p>
            <a:pPr indent="0" lvl="0" marL="0" marR="0" rtl="0" algn="l">
              <a:spcBef>
                <a:spcPts val="0"/>
              </a:spcBef>
              <a:spcAft>
                <a:spcPts val="0"/>
              </a:spcAft>
              <a:buNone/>
            </a:pPr>
            <a:r>
              <a:rPr b="0" i="0" lang="en-GB" sz="1400" u="none" strike="noStrike">
                <a:solidFill>
                  <a:schemeClr val="dk1"/>
                </a:solidFill>
                <a:latin typeface="Arial"/>
                <a:ea typeface="Arial"/>
                <a:cs typeface="Arial"/>
                <a:sym typeface="Arial"/>
              </a:rPr>
              <a:t>138. Liang CS, Chung CH, Ho PS, et al. 2018;20(6):539-46. </a:t>
            </a:r>
            <a:endParaRPr/>
          </a:p>
        </p:txBody>
      </p:sp>
      <p:sp>
        <p:nvSpPr>
          <p:cNvPr id="245" name="Google Shape;245;p9"/>
          <p:cNvSpPr txBox="1"/>
          <p:nvPr>
            <p:ph idx="12" type="sldNum"/>
          </p:nvPr>
        </p:nvSpPr>
        <p:spPr>
          <a:xfrm>
            <a:off x="9380621" y="282809"/>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2024-11-20T02:57:24Z</dcterms:created>
  <dc:creator>Ravivarma Rao Panirselvam</dc:creator>
</cp:coreProperties>
</file>